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sldIdLst>
    <p:sldId id="256" r:id="rId2"/>
    <p:sldId id="283" r:id="rId3"/>
    <p:sldId id="268" r:id="rId4"/>
    <p:sldId id="298" r:id="rId5"/>
    <p:sldId id="291" r:id="rId6"/>
    <p:sldId id="280" r:id="rId7"/>
    <p:sldId id="284" r:id="rId8"/>
    <p:sldId id="281" r:id="rId9"/>
    <p:sldId id="302" r:id="rId10"/>
    <p:sldId id="307" r:id="rId11"/>
    <p:sldId id="315" r:id="rId12"/>
    <p:sldId id="316" r:id="rId13"/>
    <p:sldId id="311" r:id="rId14"/>
    <p:sldId id="312" r:id="rId15"/>
    <p:sldId id="313" r:id="rId16"/>
    <p:sldId id="314" r:id="rId17"/>
    <p:sldId id="282" r:id="rId18"/>
    <p:sldId id="293" r:id="rId19"/>
    <p:sldId id="303" r:id="rId20"/>
    <p:sldId id="306" r:id="rId21"/>
    <p:sldId id="300" r:id="rId22"/>
    <p:sldId id="308" r:id="rId23"/>
    <p:sldId id="310" r:id="rId24"/>
    <p:sldId id="292" r:id="rId25"/>
  </p:sldIdLst>
  <p:sldSz cx="22860000" cy="12801600"/>
  <p:notesSz cx="7105650" cy="102362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32" userDrawn="1">
          <p15:clr>
            <a:srgbClr val="A4A3A4"/>
          </p15:clr>
        </p15:guide>
        <p15:guide id="2" pos="7200" userDrawn="1">
          <p15:clr>
            <a:srgbClr val="A4A3A4"/>
          </p15:clr>
        </p15:guide>
        <p15:guide id="3" orient="horz" pos="1174" userDrawn="1">
          <p15:clr>
            <a:srgbClr val="A4A3A4"/>
          </p15:clr>
        </p15:guide>
        <p15:guide id="4" orient="horz" pos="4599" userDrawn="1">
          <p15:clr>
            <a:srgbClr val="A4A3A4"/>
          </p15:clr>
        </p15:guide>
        <p15:guide id="5" pos="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5F1"/>
    <a:srgbClr val="86BACC"/>
    <a:srgbClr val="64ADD3"/>
    <a:srgbClr val="323B43"/>
    <a:srgbClr val="32589A"/>
    <a:srgbClr val="3D9DE0"/>
    <a:srgbClr val="667F99"/>
    <a:srgbClr val="287ED7"/>
    <a:srgbClr val="1B7EE4"/>
    <a:srgbClr val="347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56" autoAdjust="0"/>
    <p:restoredTop sz="95043" autoAdjust="0"/>
  </p:normalViewPr>
  <p:slideViewPr>
    <p:cSldViewPr snapToGrid="0" showGuides="1">
      <p:cViewPr varScale="1">
        <p:scale>
          <a:sx n="54" d="100"/>
          <a:sy n="54" d="100"/>
        </p:scale>
        <p:origin x="-160" y="-160"/>
      </p:cViewPr>
      <p:guideLst>
        <p:guide orient="horz" pos="4032"/>
        <p:guide orient="horz" pos="1174"/>
        <p:guide orient="horz" pos="4599"/>
        <p:guide pos="7200"/>
        <p:guide pos="8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svg"/><Relationship Id="rId5" Type="http://schemas.openxmlformats.org/officeDocument/2006/relationships/image" Target="../media/image17.png"/><Relationship Id="rId6" Type="http://schemas.openxmlformats.org/officeDocument/2006/relationships/image" Target="../media/image22.svg"/><Relationship Id="rId1" Type="http://schemas.openxmlformats.org/officeDocument/2006/relationships/image" Target="../media/image15.png"/><Relationship Id="rId2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svg"/><Relationship Id="rId5" Type="http://schemas.openxmlformats.org/officeDocument/2006/relationships/image" Target="../media/image17.png"/><Relationship Id="rId6" Type="http://schemas.openxmlformats.org/officeDocument/2006/relationships/image" Target="../media/image22.svg"/><Relationship Id="rId1" Type="http://schemas.openxmlformats.org/officeDocument/2006/relationships/image" Target="../media/image15.png"/><Relationship Id="rId2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3E0BE8-4F15-42BC-A17C-4D6DB09428C2}" type="doc">
      <dgm:prSet loTypeId="urn:microsoft.com/office/officeart/2005/8/layout/vList4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93775223-A927-4C7F-9A53-3149E80D4F6D}">
      <dgm:prSet phldrT="[文本]"/>
      <dgm:spPr/>
      <dgm:t>
        <a:bodyPr/>
        <a:lstStyle/>
        <a:p>
          <a:r>
            <a:rPr lang="en-US" altLang="zh-CN" dirty="0"/>
            <a:t>Basic overview</a:t>
          </a:r>
          <a:endParaRPr lang="zh-CN" altLang="en-US" dirty="0"/>
        </a:p>
      </dgm:t>
    </dgm:pt>
    <dgm:pt modelId="{BBA31C2B-273E-4333-80EE-22BB1FBA32B5}" type="parTrans" cxnId="{D05D48DA-C2A4-4B90-BD4D-8B117ECDFCFA}">
      <dgm:prSet/>
      <dgm:spPr/>
      <dgm:t>
        <a:bodyPr/>
        <a:lstStyle/>
        <a:p>
          <a:endParaRPr lang="zh-CN" altLang="en-US"/>
        </a:p>
      </dgm:t>
    </dgm:pt>
    <dgm:pt modelId="{FFE3E59B-8C17-43F4-95B6-84C31ACA5465}" type="sibTrans" cxnId="{D05D48DA-C2A4-4B90-BD4D-8B117ECDFCFA}">
      <dgm:prSet/>
      <dgm:spPr/>
      <dgm:t>
        <a:bodyPr/>
        <a:lstStyle/>
        <a:p>
          <a:endParaRPr lang="zh-CN" altLang="en-US"/>
        </a:p>
      </dgm:t>
    </dgm:pt>
    <dgm:pt modelId="{1BA810BA-836B-4C38-8540-38A290DF2FF3}">
      <dgm:prSet phldrT="[文本]"/>
      <dgm:spPr/>
      <dgm:t>
        <a:bodyPr/>
        <a:lstStyle/>
        <a:p>
          <a:r>
            <a:rPr lang="en-US" altLang="zh-CN" dirty="0" err="1"/>
            <a:t>Bar,line,piechart,density</a:t>
          </a:r>
          <a:r>
            <a:rPr lang="en-US" altLang="zh-CN" dirty="0"/>
            <a:t> heatmap</a:t>
          </a:r>
          <a:endParaRPr lang="zh-CN" altLang="en-US" dirty="0"/>
        </a:p>
      </dgm:t>
    </dgm:pt>
    <dgm:pt modelId="{262A5780-8E9F-476F-95A7-EBB5AEEEFBF7}" type="parTrans" cxnId="{E6C5F80B-23C3-40FC-A188-A6D7EE750A56}">
      <dgm:prSet/>
      <dgm:spPr/>
      <dgm:t>
        <a:bodyPr/>
        <a:lstStyle/>
        <a:p>
          <a:endParaRPr lang="zh-CN" altLang="en-US"/>
        </a:p>
      </dgm:t>
    </dgm:pt>
    <dgm:pt modelId="{BC6AF149-4270-47AA-95CE-1C69F0C99D73}" type="sibTrans" cxnId="{E6C5F80B-23C3-40FC-A188-A6D7EE750A56}">
      <dgm:prSet/>
      <dgm:spPr/>
      <dgm:t>
        <a:bodyPr/>
        <a:lstStyle/>
        <a:p>
          <a:endParaRPr lang="zh-CN" altLang="en-US"/>
        </a:p>
      </dgm:t>
    </dgm:pt>
    <dgm:pt modelId="{E5B2253D-A1C4-417D-89F6-85A714B1AFAF}">
      <dgm:prSet phldrT="[文本]"/>
      <dgm:spPr/>
      <dgm:t>
        <a:bodyPr/>
        <a:lstStyle/>
        <a:p>
          <a:r>
            <a:rPr lang="en-US" altLang="zh-CN" dirty="0"/>
            <a:t>Shapefile</a:t>
          </a:r>
          <a:endParaRPr lang="zh-CN" altLang="en-US" dirty="0"/>
        </a:p>
      </dgm:t>
    </dgm:pt>
    <dgm:pt modelId="{4B531403-96EA-403C-A71E-95F660FC9DDE}" type="parTrans" cxnId="{F8CE1876-E1FC-4BB4-8CA9-FADDB40DE232}">
      <dgm:prSet/>
      <dgm:spPr/>
      <dgm:t>
        <a:bodyPr/>
        <a:lstStyle/>
        <a:p>
          <a:endParaRPr lang="zh-CN" altLang="en-US"/>
        </a:p>
      </dgm:t>
    </dgm:pt>
    <dgm:pt modelId="{0CDC00B0-8C64-40B5-88D6-0EBE7DF5D540}" type="sibTrans" cxnId="{F8CE1876-E1FC-4BB4-8CA9-FADDB40DE232}">
      <dgm:prSet/>
      <dgm:spPr/>
      <dgm:t>
        <a:bodyPr/>
        <a:lstStyle/>
        <a:p>
          <a:endParaRPr lang="zh-CN" altLang="en-US"/>
        </a:p>
      </dgm:t>
    </dgm:pt>
    <dgm:pt modelId="{9AFB0D82-E4BC-4B22-8ADA-4DDB0095A69F}">
      <dgm:prSet phldrT="[文本]"/>
      <dgm:spPr/>
      <dgm:t>
        <a:bodyPr/>
        <a:lstStyle/>
        <a:p>
          <a:r>
            <a:rPr lang="en-US" altLang="zh-CN" dirty="0"/>
            <a:t>How people use DIDI</a:t>
          </a:r>
          <a:endParaRPr lang="zh-CN" altLang="en-US" dirty="0"/>
        </a:p>
      </dgm:t>
    </dgm:pt>
    <dgm:pt modelId="{805268DF-955F-4045-A80C-79BD23332B8E}" type="parTrans" cxnId="{EF23A434-8333-479C-A3D4-C16AFF585806}">
      <dgm:prSet/>
      <dgm:spPr/>
      <dgm:t>
        <a:bodyPr/>
        <a:lstStyle/>
        <a:p>
          <a:endParaRPr lang="zh-CN" altLang="en-US"/>
        </a:p>
      </dgm:t>
    </dgm:pt>
    <dgm:pt modelId="{22993D40-88E7-4CF4-A72C-80FB657A85F4}" type="sibTrans" cxnId="{EF23A434-8333-479C-A3D4-C16AFF585806}">
      <dgm:prSet/>
      <dgm:spPr/>
      <dgm:t>
        <a:bodyPr/>
        <a:lstStyle/>
        <a:p>
          <a:endParaRPr lang="zh-CN" altLang="en-US"/>
        </a:p>
      </dgm:t>
    </dgm:pt>
    <dgm:pt modelId="{A2614595-81CB-4B2D-B869-94D76950CF6B}">
      <dgm:prSet phldrT="[文本]"/>
      <dgm:spPr/>
      <dgm:t>
        <a:bodyPr/>
        <a:lstStyle/>
        <a:p>
          <a:r>
            <a:rPr lang="en-US" altLang="zh-CN" dirty="0"/>
            <a:t>STAT2DDENSITY BUILT ON GGMAP LEAFLET</a:t>
          </a:r>
          <a:endParaRPr lang="zh-CN" altLang="en-US" dirty="0"/>
        </a:p>
      </dgm:t>
    </dgm:pt>
    <dgm:pt modelId="{24D74243-6E91-40DF-A184-6BDEED47466F}" type="parTrans" cxnId="{FD4C8831-2E41-40FC-B72B-B29AFDD62210}">
      <dgm:prSet/>
      <dgm:spPr/>
      <dgm:t>
        <a:bodyPr/>
        <a:lstStyle/>
        <a:p>
          <a:endParaRPr lang="zh-CN" altLang="en-US"/>
        </a:p>
      </dgm:t>
    </dgm:pt>
    <dgm:pt modelId="{3D923F03-4E4D-449A-8420-B620A5973897}" type="sibTrans" cxnId="{FD4C8831-2E41-40FC-B72B-B29AFDD62210}">
      <dgm:prSet/>
      <dgm:spPr/>
      <dgm:t>
        <a:bodyPr/>
        <a:lstStyle/>
        <a:p>
          <a:endParaRPr lang="zh-CN" altLang="en-US"/>
        </a:p>
      </dgm:t>
    </dgm:pt>
    <dgm:pt modelId="{0BF01B7C-EC3E-4421-86FC-2A997EE8A0EA}">
      <dgm:prSet phldrT="[文本]"/>
      <dgm:spPr/>
      <dgm:t>
        <a:bodyPr/>
        <a:lstStyle/>
        <a:p>
          <a:r>
            <a:rPr lang="en-US" altLang="zh-CN" dirty="0"/>
            <a:t>ANIMATION,</a:t>
          </a:r>
          <a:endParaRPr lang="zh-CN" altLang="en-US" dirty="0"/>
        </a:p>
      </dgm:t>
    </dgm:pt>
    <dgm:pt modelId="{DE4EAD2F-B3C1-4AB4-83F8-BAE690716306}" type="parTrans" cxnId="{FA7386DF-DD8E-4995-A85D-6068E6D1DB8D}">
      <dgm:prSet/>
      <dgm:spPr/>
      <dgm:t>
        <a:bodyPr/>
        <a:lstStyle/>
        <a:p>
          <a:endParaRPr lang="zh-CN" altLang="en-US"/>
        </a:p>
      </dgm:t>
    </dgm:pt>
    <dgm:pt modelId="{6C1C3243-C4E6-458A-AF17-9F1F5A0EFBEB}" type="sibTrans" cxnId="{FA7386DF-DD8E-4995-A85D-6068E6D1DB8D}">
      <dgm:prSet/>
      <dgm:spPr/>
      <dgm:t>
        <a:bodyPr/>
        <a:lstStyle/>
        <a:p>
          <a:endParaRPr lang="zh-CN" altLang="en-US"/>
        </a:p>
      </dgm:t>
    </dgm:pt>
    <dgm:pt modelId="{E6B0D8BC-8BE6-4AF4-A445-8998580574BA}">
      <dgm:prSet phldrT="[文本]"/>
      <dgm:spPr/>
      <dgm:t>
        <a:bodyPr/>
        <a:lstStyle/>
        <a:p>
          <a:r>
            <a:rPr lang="en-US" altLang="zh-CN" dirty="0"/>
            <a:t>CAR SHARING INSIDE CAR SHARING</a:t>
          </a:r>
          <a:endParaRPr lang="zh-CN" altLang="en-US" dirty="0"/>
        </a:p>
      </dgm:t>
    </dgm:pt>
    <dgm:pt modelId="{1660E32C-A6F5-49F5-8E60-58B895AC2ECD}" type="parTrans" cxnId="{E43BA317-C851-414E-BF81-3701071D0C76}">
      <dgm:prSet/>
      <dgm:spPr/>
      <dgm:t>
        <a:bodyPr/>
        <a:lstStyle/>
        <a:p>
          <a:endParaRPr lang="zh-CN" altLang="en-US"/>
        </a:p>
      </dgm:t>
    </dgm:pt>
    <dgm:pt modelId="{59794A9A-8D40-4815-AA65-F1A591BD7990}" type="sibTrans" cxnId="{E43BA317-C851-414E-BF81-3701071D0C76}">
      <dgm:prSet/>
      <dgm:spPr/>
      <dgm:t>
        <a:bodyPr/>
        <a:lstStyle/>
        <a:p>
          <a:endParaRPr lang="zh-CN" altLang="en-US"/>
        </a:p>
      </dgm:t>
    </dgm:pt>
    <dgm:pt modelId="{A48630AC-A9E4-4EE3-93D6-E9271380B5AD}">
      <dgm:prSet phldrT="[文本]"/>
      <dgm:spPr/>
      <dgm:t>
        <a:bodyPr/>
        <a:lstStyle/>
        <a:p>
          <a:r>
            <a:rPr lang="en-US" altLang="zh-CN" dirty="0"/>
            <a:t>DISTNACE CALCULATION</a:t>
          </a:r>
          <a:endParaRPr lang="zh-CN" altLang="en-US" dirty="0"/>
        </a:p>
      </dgm:t>
    </dgm:pt>
    <dgm:pt modelId="{F26AA92B-D9A7-40FB-A949-6A65F6816A7D}" type="parTrans" cxnId="{578C568B-7FC5-4822-87B9-F903BAE5824E}">
      <dgm:prSet/>
      <dgm:spPr/>
      <dgm:t>
        <a:bodyPr/>
        <a:lstStyle/>
        <a:p>
          <a:endParaRPr lang="zh-CN" altLang="en-US"/>
        </a:p>
      </dgm:t>
    </dgm:pt>
    <dgm:pt modelId="{14AF1C89-6BA8-4EB6-9A0A-0C23B495797A}" type="sibTrans" cxnId="{578C568B-7FC5-4822-87B9-F903BAE5824E}">
      <dgm:prSet/>
      <dgm:spPr/>
      <dgm:t>
        <a:bodyPr/>
        <a:lstStyle/>
        <a:p>
          <a:endParaRPr lang="zh-CN" altLang="en-US"/>
        </a:p>
      </dgm:t>
    </dgm:pt>
    <dgm:pt modelId="{DFE342A3-DEA6-49FF-B881-5E81191C8931}">
      <dgm:prSet phldrT="[文本]"/>
      <dgm:spPr/>
      <dgm:t>
        <a:bodyPr/>
        <a:lstStyle/>
        <a:p>
          <a:r>
            <a:rPr lang="en-US" altLang="zh-CN" dirty="0"/>
            <a:t>API FROM REMAP(BAIDU),GOOGLE MAP</a:t>
          </a:r>
          <a:endParaRPr lang="zh-CN" altLang="en-US" dirty="0"/>
        </a:p>
      </dgm:t>
    </dgm:pt>
    <dgm:pt modelId="{DF6AEB77-063B-41DD-9510-1FF4DFF6B7D4}" type="parTrans" cxnId="{8E4D6814-CE75-402F-ADD0-B898354FB99C}">
      <dgm:prSet/>
      <dgm:spPr/>
      <dgm:t>
        <a:bodyPr/>
        <a:lstStyle/>
        <a:p>
          <a:endParaRPr lang="zh-CN" altLang="en-US"/>
        </a:p>
      </dgm:t>
    </dgm:pt>
    <dgm:pt modelId="{2A75D229-E0A1-49C5-A471-7B9FDC639837}" type="sibTrans" cxnId="{8E4D6814-CE75-402F-ADD0-B898354FB99C}">
      <dgm:prSet/>
      <dgm:spPr/>
      <dgm:t>
        <a:bodyPr/>
        <a:lstStyle/>
        <a:p>
          <a:endParaRPr lang="zh-CN" altLang="en-US"/>
        </a:p>
      </dgm:t>
    </dgm:pt>
    <dgm:pt modelId="{0FE104F5-6E0C-4694-84A7-8B7EE11C86CD}">
      <dgm:prSet phldrT="[文本]"/>
      <dgm:spPr/>
      <dgm:t>
        <a:bodyPr/>
        <a:lstStyle/>
        <a:p>
          <a:r>
            <a:rPr lang="en-US" altLang="zh-CN" dirty="0"/>
            <a:t>HIERARCHICAL CLUSTERING</a:t>
          </a:r>
          <a:endParaRPr lang="zh-CN" altLang="en-US" dirty="0"/>
        </a:p>
      </dgm:t>
    </dgm:pt>
    <dgm:pt modelId="{554AADA4-01D7-4324-96D8-E8A0976F6C71}" type="parTrans" cxnId="{4609A0DC-94FD-453F-B738-98133F061058}">
      <dgm:prSet/>
      <dgm:spPr/>
      <dgm:t>
        <a:bodyPr/>
        <a:lstStyle/>
        <a:p>
          <a:endParaRPr lang="zh-CN" altLang="en-US"/>
        </a:p>
      </dgm:t>
    </dgm:pt>
    <dgm:pt modelId="{70ED3890-490B-4B76-804D-1597A01DDE9E}" type="sibTrans" cxnId="{4609A0DC-94FD-453F-B738-98133F061058}">
      <dgm:prSet/>
      <dgm:spPr/>
      <dgm:t>
        <a:bodyPr/>
        <a:lstStyle/>
        <a:p>
          <a:endParaRPr lang="zh-CN" altLang="en-US"/>
        </a:p>
      </dgm:t>
    </dgm:pt>
    <dgm:pt modelId="{32C2D38C-010C-4777-8A25-B5211B8214FE}" type="pres">
      <dgm:prSet presAssocID="{7D3E0BE8-4F15-42BC-A17C-4D6DB09428C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8374830-4DE9-4C76-A1DA-1AF01453BB0D}" type="pres">
      <dgm:prSet presAssocID="{93775223-A927-4C7F-9A53-3149E80D4F6D}" presName="comp" presStyleCnt="0"/>
      <dgm:spPr/>
    </dgm:pt>
    <dgm:pt modelId="{DF559D36-7565-4B66-BC7B-A63D84108CB9}" type="pres">
      <dgm:prSet presAssocID="{93775223-A927-4C7F-9A53-3149E80D4F6D}" presName="box" presStyleLbl="node1" presStyleIdx="0" presStyleCnt="3" custLinFactNeighborX="2487" custLinFactNeighborY="1083"/>
      <dgm:spPr/>
      <dgm:t>
        <a:bodyPr/>
        <a:lstStyle/>
        <a:p>
          <a:endParaRPr lang="zh-CN" altLang="en-US"/>
        </a:p>
      </dgm:t>
    </dgm:pt>
    <dgm:pt modelId="{44C06413-30CE-43E4-9BCB-944A1628C33A}" type="pres">
      <dgm:prSet presAssocID="{93775223-A927-4C7F-9A53-3149E80D4F6D}" presName="img" presStyleLbl="fgImgPlace1" presStyleIdx="0" presStyleCnt="3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 t="-21000" b="-21000"/>
          </a:stretch>
        </a:blipFill>
      </dgm:spPr>
    </dgm:pt>
    <dgm:pt modelId="{3BB01B48-62E7-4769-89AA-8816BE14BB05}" type="pres">
      <dgm:prSet presAssocID="{93775223-A927-4C7F-9A53-3149E80D4F6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D0F6D4-9B96-4A53-8F14-0F29B807E072}" type="pres">
      <dgm:prSet presAssocID="{FFE3E59B-8C17-43F4-95B6-84C31ACA5465}" presName="spacer" presStyleCnt="0"/>
      <dgm:spPr/>
    </dgm:pt>
    <dgm:pt modelId="{89F9EFBF-EBAF-477A-9432-9C629BB8BBCB}" type="pres">
      <dgm:prSet presAssocID="{9AFB0D82-E4BC-4B22-8ADA-4DDB0095A69F}" presName="comp" presStyleCnt="0"/>
      <dgm:spPr/>
    </dgm:pt>
    <dgm:pt modelId="{E42C2F72-A7CC-4BA6-9563-1D6C3DEF851C}" type="pres">
      <dgm:prSet presAssocID="{9AFB0D82-E4BC-4B22-8ADA-4DDB0095A69F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84B470A8-A3E7-4856-9EFF-63989B2FCDB5}" type="pres">
      <dgm:prSet presAssocID="{9AFB0D82-E4BC-4B22-8ADA-4DDB0095A69F}" presName="img" presStyleLbl="fgImgPlace1" presStyleIdx="1" presStyleCnt="3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 t="-21000" b="-21000"/>
          </a:stretch>
        </a:blipFill>
      </dgm:spPr>
      <dgm:extLst>
        <a:ext uri="{E40237B7-FDA0-4F09-8148-C483321AD2D9}">
          <dgm14:cNvPr xmlns:dgm14="http://schemas.microsoft.com/office/drawing/2010/diagram" id="0" name="" descr="标记"/>
        </a:ext>
      </dgm:extLst>
    </dgm:pt>
    <dgm:pt modelId="{36C01CBA-A012-4FE5-AF6E-1DFEA451F6A4}" type="pres">
      <dgm:prSet presAssocID="{9AFB0D82-E4BC-4B22-8ADA-4DDB0095A69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5E56B2-F0B2-4FC6-8E53-A0CE12012DDC}" type="pres">
      <dgm:prSet presAssocID="{22993D40-88E7-4CF4-A72C-80FB657A85F4}" presName="spacer" presStyleCnt="0"/>
      <dgm:spPr/>
    </dgm:pt>
    <dgm:pt modelId="{8ADD683A-B12C-40F8-B494-8EEE174E244E}" type="pres">
      <dgm:prSet presAssocID="{E6B0D8BC-8BE6-4AF4-A445-8998580574BA}" presName="comp" presStyleCnt="0"/>
      <dgm:spPr/>
    </dgm:pt>
    <dgm:pt modelId="{50A52C99-F6DC-4A52-BA72-37E2F2404E44}" type="pres">
      <dgm:prSet presAssocID="{E6B0D8BC-8BE6-4AF4-A445-8998580574BA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B73C3B67-C731-48F1-B0FE-1DFCD339DFDA}" type="pres">
      <dgm:prSet presAssocID="{E6B0D8BC-8BE6-4AF4-A445-8998580574BA}" presName="img" presStyleLbl="fgImgPlace1" presStyleIdx="2" presStyleCnt="3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 t="-21000" b="-21000"/>
          </a:stretch>
        </a:blipFill>
      </dgm:spPr>
      <dgm:extLst>
        <a:ext uri="{E40237B7-FDA0-4F09-8148-C483321AD2D9}">
          <dgm14:cNvPr xmlns:dgm14="http://schemas.microsoft.com/office/drawing/2010/diagram" id="0" name="" descr="地球美洲"/>
        </a:ext>
      </dgm:extLst>
    </dgm:pt>
    <dgm:pt modelId="{BC445DA8-3C05-4EAD-8ABB-A079EEFCD7EB}" type="pres">
      <dgm:prSet presAssocID="{E6B0D8BC-8BE6-4AF4-A445-8998580574B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78C568B-7FC5-4822-87B9-F903BAE5824E}" srcId="{E6B0D8BC-8BE6-4AF4-A445-8998580574BA}" destId="{A48630AC-A9E4-4EE3-93D6-E9271380B5AD}" srcOrd="0" destOrd="0" parTransId="{F26AA92B-D9A7-40FB-A949-6A65F6816A7D}" sibTransId="{14AF1C89-6BA8-4EB6-9A0A-0C23B495797A}"/>
    <dgm:cxn modelId="{C414CC27-5283-4CBB-81EE-B5F645919A90}" type="presOf" srcId="{1BA810BA-836B-4C38-8540-38A290DF2FF3}" destId="{3BB01B48-62E7-4769-89AA-8816BE14BB05}" srcOrd="1" destOrd="1" presId="urn:microsoft.com/office/officeart/2005/8/layout/vList4"/>
    <dgm:cxn modelId="{6AFA4816-645C-486D-9EB8-1ADE4CC59C5A}" type="presOf" srcId="{E6B0D8BC-8BE6-4AF4-A445-8998580574BA}" destId="{BC445DA8-3C05-4EAD-8ABB-A079EEFCD7EB}" srcOrd="1" destOrd="0" presId="urn:microsoft.com/office/officeart/2005/8/layout/vList4"/>
    <dgm:cxn modelId="{C2A9617C-5094-4B2F-8E70-6F3B85045DFB}" type="presOf" srcId="{0FE104F5-6E0C-4694-84A7-8B7EE11C86CD}" destId="{50A52C99-F6DC-4A52-BA72-37E2F2404E44}" srcOrd="0" destOrd="2" presId="urn:microsoft.com/office/officeart/2005/8/layout/vList4"/>
    <dgm:cxn modelId="{73EBCC33-1692-4E6D-9FF3-BF4D7326DCB6}" type="presOf" srcId="{E5B2253D-A1C4-417D-89F6-85A714B1AFAF}" destId="{DF559D36-7565-4B66-BC7B-A63D84108CB9}" srcOrd="0" destOrd="2" presId="urn:microsoft.com/office/officeart/2005/8/layout/vList4"/>
    <dgm:cxn modelId="{D817A4AC-A320-4E48-99CD-12F055B30BB6}" type="presOf" srcId="{A48630AC-A9E4-4EE3-93D6-E9271380B5AD}" destId="{BC445DA8-3C05-4EAD-8ABB-A079EEFCD7EB}" srcOrd="1" destOrd="1" presId="urn:microsoft.com/office/officeart/2005/8/layout/vList4"/>
    <dgm:cxn modelId="{D091A173-D09B-4C07-9F98-D1BBA1AD9C49}" type="presOf" srcId="{A2614595-81CB-4B2D-B869-94D76950CF6B}" destId="{36C01CBA-A012-4FE5-AF6E-1DFEA451F6A4}" srcOrd="1" destOrd="1" presId="urn:microsoft.com/office/officeart/2005/8/layout/vList4"/>
    <dgm:cxn modelId="{37D9A9CB-F5E3-43B0-8605-7E82C88FEEAE}" type="presOf" srcId="{0FE104F5-6E0C-4694-84A7-8B7EE11C86CD}" destId="{BC445DA8-3C05-4EAD-8ABB-A079EEFCD7EB}" srcOrd="1" destOrd="2" presId="urn:microsoft.com/office/officeart/2005/8/layout/vList4"/>
    <dgm:cxn modelId="{FA7386DF-DD8E-4995-A85D-6068E6D1DB8D}" srcId="{9AFB0D82-E4BC-4B22-8ADA-4DDB0095A69F}" destId="{0BF01B7C-EC3E-4421-86FC-2A997EE8A0EA}" srcOrd="1" destOrd="0" parTransId="{DE4EAD2F-B3C1-4AB4-83F8-BAE690716306}" sibTransId="{6C1C3243-C4E6-458A-AF17-9F1F5A0EFBEB}"/>
    <dgm:cxn modelId="{351582B3-9D2D-43D5-848C-4D7F55561CA6}" type="presOf" srcId="{9AFB0D82-E4BC-4B22-8ADA-4DDB0095A69F}" destId="{E42C2F72-A7CC-4BA6-9563-1D6C3DEF851C}" srcOrd="0" destOrd="0" presId="urn:microsoft.com/office/officeart/2005/8/layout/vList4"/>
    <dgm:cxn modelId="{36807EBB-D5CC-4D1D-B4E1-4FB50EC57C9D}" type="presOf" srcId="{1BA810BA-836B-4C38-8540-38A290DF2FF3}" destId="{DF559D36-7565-4B66-BC7B-A63D84108CB9}" srcOrd="0" destOrd="1" presId="urn:microsoft.com/office/officeart/2005/8/layout/vList4"/>
    <dgm:cxn modelId="{F1E55E8D-9D9F-4EA0-8831-489A481D25CE}" type="presOf" srcId="{9AFB0D82-E4BC-4B22-8ADA-4DDB0095A69F}" destId="{36C01CBA-A012-4FE5-AF6E-1DFEA451F6A4}" srcOrd="1" destOrd="0" presId="urn:microsoft.com/office/officeart/2005/8/layout/vList4"/>
    <dgm:cxn modelId="{F8CE1876-E1FC-4BB4-8CA9-FADDB40DE232}" srcId="{93775223-A927-4C7F-9A53-3149E80D4F6D}" destId="{E5B2253D-A1C4-417D-89F6-85A714B1AFAF}" srcOrd="1" destOrd="0" parTransId="{4B531403-96EA-403C-A71E-95F660FC9DDE}" sibTransId="{0CDC00B0-8C64-40B5-88D6-0EBE7DF5D540}"/>
    <dgm:cxn modelId="{B26036A6-A868-418D-9BF4-A8B44CE15FB3}" type="presOf" srcId="{A48630AC-A9E4-4EE3-93D6-E9271380B5AD}" destId="{50A52C99-F6DC-4A52-BA72-37E2F2404E44}" srcOrd="0" destOrd="1" presId="urn:microsoft.com/office/officeart/2005/8/layout/vList4"/>
    <dgm:cxn modelId="{8E4D6814-CE75-402F-ADD0-B898354FB99C}" srcId="{9AFB0D82-E4BC-4B22-8ADA-4DDB0095A69F}" destId="{DFE342A3-DEA6-49FF-B881-5E81191C8931}" srcOrd="2" destOrd="0" parTransId="{DF6AEB77-063B-41DD-9510-1FF4DFF6B7D4}" sibTransId="{2A75D229-E0A1-49C5-A471-7B9FDC639837}"/>
    <dgm:cxn modelId="{D05D48DA-C2A4-4B90-BD4D-8B117ECDFCFA}" srcId="{7D3E0BE8-4F15-42BC-A17C-4D6DB09428C2}" destId="{93775223-A927-4C7F-9A53-3149E80D4F6D}" srcOrd="0" destOrd="0" parTransId="{BBA31C2B-273E-4333-80EE-22BB1FBA32B5}" sibTransId="{FFE3E59B-8C17-43F4-95B6-84C31ACA5465}"/>
    <dgm:cxn modelId="{E6C5F80B-23C3-40FC-A188-A6D7EE750A56}" srcId="{93775223-A927-4C7F-9A53-3149E80D4F6D}" destId="{1BA810BA-836B-4C38-8540-38A290DF2FF3}" srcOrd="0" destOrd="0" parTransId="{262A5780-8E9F-476F-95A7-EBB5AEEEFBF7}" sibTransId="{BC6AF149-4270-47AA-95CE-1C69F0C99D73}"/>
    <dgm:cxn modelId="{4609A0DC-94FD-453F-B738-98133F061058}" srcId="{E6B0D8BC-8BE6-4AF4-A445-8998580574BA}" destId="{0FE104F5-6E0C-4694-84A7-8B7EE11C86CD}" srcOrd="1" destOrd="0" parTransId="{554AADA4-01D7-4324-96D8-E8A0976F6C71}" sibTransId="{70ED3890-490B-4B76-804D-1597A01DDE9E}"/>
    <dgm:cxn modelId="{AEEB1961-694D-4FBE-9690-596575EFD8B9}" type="presOf" srcId="{DFE342A3-DEA6-49FF-B881-5E81191C8931}" destId="{36C01CBA-A012-4FE5-AF6E-1DFEA451F6A4}" srcOrd="1" destOrd="3" presId="urn:microsoft.com/office/officeart/2005/8/layout/vList4"/>
    <dgm:cxn modelId="{AC4DFC9D-0848-4E72-A994-112C737213FD}" type="presOf" srcId="{7D3E0BE8-4F15-42BC-A17C-4D6DB09428C2}" destId="{32C2D38C-010C-4777-8A25-B5211B8214FE}" srcOrd="0" destOrd="0" presId="urn:microsoft.com/office/officeart/2005/8/layout/vList4"/>
    <dgm:cxn modelId="{2305A395-704D-49F9-8095-B325692003F8}" type="presOf" srcId="{0BF01B7C-EC3E-4421-86FC-2A997EE8A0EA}" destId="{36C01CBA-A012-4FE5-AF6E-1DFEA451F6A4}" srcOrd="1" destOrd="2" presId="urn:microsoft.com/office/officeart/2005/8/layout/vList4"/>
    <dgm:cxn modelId="{E7029A29-3542-4AB8-92B8-A0CF8D2A4B5E}" type="presOf" srcId="{0BF01B7C-EC3E-4421-86FC-2A997EE8A0EA}" destId="{E42C2F72-A7CC-4BA6-9563-1D6C3DEF851C}" srcOrd="0" destOrd="2" presId="urn:microsoft.com/office/officeart/2005/8/layout/vList4"/>
    <dgm:cxn modelId="{6A8BF2BD-A316-4DB5-A97F-B9DC4C29989D}" type="presOf" srcId="{E5B2253D-A1C4-417D-89F6-85A714B1AFAF}" destId="{3BB01B48-62E7-4769-89AA-8816BE14BB05}" srcOrd="1" destOrd="2" presId="urn:microsoft.com/office/officeart/2005/8/layout/vList4"/>
    <dgm:cxn modelId="{31043520-F38A-4198-902C-23F00C09E360}" type="presOf" srcId="{93775223-A927-4C7F-9A53-3149E80D4F6D}" destId="{3BB01B48-62E7-4769-89AA-8816BE14BB05}" srcOrd="1" destOrd="0" presId="urn:microsoft.com/office/officeart/2005/8/layout/vList4"/>
    <dgm:cxn modelId="{EF23A434-8333-479C-A3D4-C16AFF585806}" srcId="{7D3E0BE8-4F15-42BC-A17C-4D6DB09428C2}" destId="{9AFB0D82-E4BC-4B22-8ADA-4DDB0095A69F}" srcOrd="1" destOrd="0" parTransId="{805268DF-955F-4045-A80C-79BD23332B8E}" sibTransId="{22993D40-88E7-4CF4-A72C-80FB657A85F4}"/>
    <dgm:cxn modelId="{E43BA317-C851-414E-BF81-3701071D0C76}" srcId="{7D3E0BE8-4F15-42BC-A17C-4D6DB09428C2}" destId="{E6B0D8BC-8BE6-4AF4-A445-8998580574BA}" srcOrd="2" destOrd="0" parTransId="{1660E32C-A6F5-49F5-8E60-58B895AC2ECD}" sibTransId="{59794A9A-8D40-4815-AA65-F1A591BD7990}"/>
    <dgm:cxn modelId="{439DBA80-328B-4F54-BB5C-3CEE76320E1F}" type="presOf" srcId="{A2614595-81CB-4B2D-B869-94D76950CF6B}" destId="{E42C2F72-A7CC-4BA6-9563-1D6C3DEF851C}" srcOrd="0" destOrd="1" presId="urn:microsoft.com/office/officeart/2005/8/layout/vList4"/>
    <dgm:cxn modelId="{F18C396C-6F23-4184-A1F3-DB6FFABD681C}" type="presOf" srcId="{93775223-A927-4C7F-9A53-3149E80D4F6D}" destId="{DF559D36-7565-4B66-BC7B-A63D84108CB9}" srcOrd="0" destOrd="0" presId="urn:microsoft.com/office/officeart/2005/8/layout/vList4"/>
    <dgm:cxn modelId="{6699AA95-A1CF-4AD5-8379-BEB95B1317DA}" type="presOf" srcId="{DFE342A3-DEA6-49FF-B881-5E81191C8931}" destId="{E42C2F72-A7CC-4BA6-9563-1D6C3DEF851C}" srcOrd="0" destOrd="3" presId="urn:microsoft.com/office/officeart/2005/8/layout/vList4"/>
    <dgm:cxn modelId="{240546CC-A179-4784-910C-62BF07BDB6B7}" type="presOf" srcId="{E6B0D8BC-8BE6-4AF4-A445-8998580574BA}" destId="{50A52C99-F6DC-4A52-BA72-37E2F2404E44}" srcOrd="0" destOrd="0" presId="urn:microsoft.com/office/officeart/2005/8/layout/vList4"/>
    <dgm:cxn modelId="{FD4C8831-2E41-40FC-B72B-B29AFDD62210}" srcId="{9AFB0D82-E4BC-4B22-8ADA-4DDB0095A69F}" destId="{A2614595-81CB-4B2D-B869-94D76950CF6B}" srcOrd="0" destOrd="0" parTransId="{24D74243-6E91-40DF-A184-6BDEED47466F}" sibTransId="{3D923F03-4E4D-449A-8420-B620A5973897}"/>
    <dgm:cxn modelId="{30531927-EF08-4E3B-AB7E-651183E1282C}" type="presParOf" srcId="{32C2D38C-010C-4777-8A25-B5211B8214FE}" destId="{18374830-4DE9-4C76-A1DA-1AF01453BB0D}" srcOrd="0" destOrd="0" presId="urn:microsoft.com/office/officeart/2005/8/layout/vList4"/>
    <dgm:cxn modelId="{A2FE12CF-6379-4A1B-B377-EC33A00AD5E1}" type="presParOf" srcId="{18374830-4DE9-4C76-A1DA-1AF01453BB0D}" destId="{DF559D36-7565-4B66-BC7B-A63D84108CB9}" srcOrd="0" destOrd="0" presId="urn:microsoft.com/office/officeart/2005/8/layout/vList4"/>
    <dgm:cxn modelId="{6E36D3C1-EA0E-43E2-A468-766D2DCEFD3E}" type="presParOf" srcId="{18374830-4DE9-4C76-A1DA-1AF01453BB0D}" destId="{44C06413-30CE-43E4-9BCB-944A1628C33A}" srcOrd="1" destOrd="0" presId="urn:microsoft.com/office/officeart/2005/8/layout/vList4"/>
    <dgm:cxn modelId="{DC535550-ACE3-4EF2-9929-4310BF122A5A}" type="presParOf" srcId="{18374830-4DE9-4C76-A1DA-1AF01453BB0D}" destId="{3BB01B48-62E7-4769-89AA-8816BE14BB05}" srcOrd="2" destOrd="0" presId="urn:microsoft.com/office/officeart/2005/8/layout/vList4"/>
    <dgm:cxn modelId="{6BF8CBCD-F54B-4C79-BC6F-F0C70848054F}" type="presParOf" srcId="{32C2D38C-010C-4777-8A25-B5211B8214FE}" destId="{A1D0F6D4-9B96-4A53-8F14-0F29B807E072}" srcOrd="1" destOrd="0" presId="urn:microsoft.com/office/officeart/2005/8/layout/vList4"/>
    <dgm:cxn modelId="{C660D0BB-9F09-41B4-B0CB-99C2DD8DB7E6}" type="presParOf" srcId="{32C2D38C-010C-4777-8A25-B5211B8214FE}" destId="{89F9EFBF-EBAF-477A-9432-9C629BB8BBCB}" srcOrd="2" destOrd="0" presId="urn:microsoft.com/office/officeart/2005/8/layout/vList4"/>
    <dgm:cxn modelId="{79721E73-5194-447D-8E08-1543083B2DA1}" type="presParOf" srcId="{89F9EFBF-EBAF-477A-9432-9C629BB8BBCB}" destId="{E42C2F72-A7CC-4BA6-9563-1D6C3DEF851C}" srcOrd="0" destOrd="0" presId="urn:microsoft.com/office/officeart/2005/8/layout/vList4"/>
    <dgm:cxn modelId="{C1AD361B-8459-41F4-832C-62D75BEE7CC0}" type="presParOf" srcId="{89F9EFBF-EBAF-477A-9432-9C629BB8BBCB}" destId="{84B470A8-A3E7-4856-9EFF-63989B2FCDB5}" srcOrd="1" destOrd="0" presId="urn:microsoft.com/office/officeart/2005/8/layout/vList4"/>
    <dgm:cxn modelId="{15C6F367-62BA-40FF-8784-99157DDB8DA6}" type="presParOf" srcId="{89F9EFBF-EBAF-477A-9432-9C629BB8BBCB}" destId="{36C01CBA-A012-4FE5-AF6E-1DFEA451F6A4}" srcOrd="2" destOrd="0" presId="urn:microsoft.com/office/officeart/2005/8/layout/vList4"/>
    <dgm:cxn modelId="{D250AFD0-F334-4937-A384-2521360BC8C4}" type="presParOf" srcId="{32C2D38C-010C-4777-8A25-B5211B8214FE}" destId="{155E56B2-F0B2-4FC6-8E53-A0CE12012DDC}" srcOrd="3" destOrd="0" presId="urn:microsoft.com/office/officeart/2005/8/layout/vList4"/>
    <dgm:cxn modelId="{8AE7C1C2-3565-4E13-BF79-0E2E35BDE188}" type="presParOf" srcId="{32C2D38C-010C-4777-8A25-B5211B8214FE}" destId="{8ADD683A-B12C-40F8-B494-8EEE174E244E}" srcOrd="4" destOrd="0" presId="urn:microsoft.com/office/officeart/2005/8/layout/vList4"/>
    <dgm:cxn modelId="{37E8345B-DF6B-46B8-A381-95C85C04E13A}" type="presParOf" srcId="{8ADD683A-B12C-40F8-B494-8EEE174E244E}" destId="{50A52C99-F6DC-4A52-BA72-37E2F2404E44}" srcOrd="0" destOrd="0" presId="urn:microsoft.com/office/officeart/2005/8/layout/vList4"/>
    <dgm:cxn modelId="{9ECEA139-5B89-4B56-9845-BCB3C6BFDB20}" type="presParOf" srcId="{8ADD683A-B12C-40F8-B494-8EEE174E244E}" destId="{B73C3B67-C731-48F1-B0FE-1DFCD339DFDA}" srcOrd="1" destOrd="0" presId="urn:microsoft.com/office/officeart/2005/8/layout/vList4"/>
    <dgm:cxn modelId="{F6BFB508-7A9A-4DF9-89DE-E59C93AD975B}" type="presParOf" srcId="{8ADD683A-B12C-40F8-B494-8EEE174E244E}" destId="{BC445DA8-3C05-4EAD-8ABB-A079EEFCD7E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59D36-7565-4B66-BC7B-A63D84108CB9}">
      <dsp:nvSpPr>
        <dsp:cNvPr id="0" name=""/>
        <dsp:cNvSpPr/>
      </dsp:nvSpPr>
      <dsp:spPr>
        <a:xfrm>
          <a:off x="0" y="32662"/>
          <a:ext cx="17242972" cy="301590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/>
            <a:t>Basic overview</a:t>
          </a:r>
          <a:endParaRPr lang="zh-CN" altLang="en-US" sz="48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 err="1"/>
            <a:t>Bar,line,piechart,density</a:t>
          </a:r>
          <a:r>
            <a:rPr lang="en-US" altLang="zh-CN" sz="3700" kern="1200" dirty="0"/>
            <a:t> heatmap</a:t>
          </a:r>
          <a:endParaRPr lang="zh-CN" alt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/>
            <a:t>Shapefile</a:t>
          </a:r>
          <a:endParaRPr lang="zh-CN" altLang="en-US" sz="3700" kern="1200" dirty="0"/>
        </a:p>
      </dsp:txBody>
      <dsp:txXfrm>
        <a:off x="3750185" y="32662"/>
        <a:ext cx="13492786" cy="3015906"/>
      </dsp:txXfrm>
    </dsp:sp>
    <dsp:sp modelId="{44C06413-30CE-43E4-9BCB-944A1628C33A}">
      <dsp:nvSpPr>
        <dsp:cNvPr id="0" name=""/>
        <dsp:cNvSpPr/>
      </dsp:nvSpPr>
      <dsp:spPr>
        <a:xfrm>
          <a:off x="301590" y="301590"/>
          <a:ext cx="3448594" cy="24127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C2F72-A7CC-4BA6-9563-1D6C3DEF851C}">
      <dsp:nvSpPr>
        <dsp:cNvPr id="0" name=""/>
        <dsp:cNvSpPr/>
      </dsp:nvSpPr>
      <dsp:spPr>
        <a:xfrm>
          <a:off x="0" y="3317496"/>
          <a:ext cx="17242972" cy="301590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/>
            <a:t>How people use DIDI</a:t>
          </a:r>
          <a:endParaRPr lang="zh-CN" altLang="en-US" sz="48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/>
            <a:t>STAT2DDENSITY BUILT ON GGMAP LEAFLET</a:t>
          </a:r>
          <a:endParaRPr lang="zh-CN" alt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/>
            <a:t>ANIMATION,</a:t>
          </a:r>
          <a:endParaRPr lang="zh-CN" alt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/>
            <a:t>API FROM REMAP(BAIDU),GOOGLE MAP</a:t>
          </a:r>
          <a:endParaRPr lang="zh-CN" altLang="en-US" sz="3700" kern="1200" dirty="0"/>
        </a:p>
      </dsp:txBody>
      <dsp:txXfrm>
        <a:off x="3750185" y="3317496"/>
        <a:ext cx="13492786" cy="3015906"/>
      </dsp:txXfrm>
    </dsp:sp>
    <dsp:sp modelId="{84B470A8-A3E7-4856-9EFF-63989B2FCDB5}">
      <dsp:nvSpPr>
        <dsp:cNvPr id="0" name=""/>
        <dsp:cNvSpPr/>
      </dsp:nvSpPr>
      <dsp:spPr>
        <a:xfrm>
          <a:off x="301590" y="3619087"/>
          <a:ext cx="3448594" cy="24127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52C99-F6DC-4A52-BA72-37E2F2404E44}">
      <dsp:nvSpPr>
        <dsp:cNvPr id="0" name=""/>
        <dsp:cNvSpPr/>
      </dsp:nvSpPr>
      <dsp:spPr>
        <a:xfrm>
          <a:off x="0" y="6634993"/>
          <a:ext cx="17242972" cy="301590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/>
            <a:t>CAR SHARING INSIDE CAR SHARING</a:t>
          </a:r>
          <a:endParaRPr lang="zh-CN" altLang="en-US" sz="48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/>
            <a:t>DISTNACE CALCULATION</a:t>
          </a:r>
          <a:endParaRPr lang="zh-CN" alt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700" kern="1200" dirty="0"/>
            <a:t>HIERARCHICAL CLUSTERING</a:t>
          </a:r>
          <a:endParaRPr lang="zh-CN" altLang="en-US" sz="3700" kern="1200" dirty="0"/>
        </a:p>
      </dsp:txBody>
      <dsp:txXfrm>
        <a:off x="3750185" y="6634993"/>
        <a:ext cx="13492786" cy="3015906"/>
      </dsp:txXfrm>
    </dsp:sp>
    <dsp:sp modelId="{B73C3B67-C731-48F1-B0FE-1DFCD339DFDA}">
      <dsp:nvSpPr>
        <dsp:cNvPr id="0" name=""/>
        <dsp:cNvSpPr/>
      </dsp:nvSpPr>
      <dsp:spPr>
        <a:xfrm>
          <a:off x="301590" y="6936584"/>
          <a:ext cx="3448594" cy="24127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115" cy="513588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891" y="0"/>
            <a:ext cx="3079115" cy="513588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r">
              <a:defRPr sz="1300"/>
            </a:lvl1pPr>
          </a:lstStyle>
          <a:p>
            <a:fld id="{568F8C61-F26D-453C-B6A5-2FE3615E6D68}" type="datetimeFigureOut">
              <a:rPr lang="zh-CN" altLang="en-US" smtClean="0"/>
              <a:t>18/1/26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69900" y="1279525"/>
            <a:ext cx="61658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94" tIns="49547" rIns="99094" bIns="49547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565" y="4926171"/>
            <a:ext cx="5684520" cy="4030504"/>
          </a:xfrm>
          <a:prstGeom prst="rect">
            <a:avLst/>
          </a:prstGeom>
        </p:spPr>
        <p:txBody>
          <a:bodyPr vert="horz" lIns="99094" tIns="49547" rIns="99094" bIns="49547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2614"/>
            <a:ext cx="3079115" cy="513587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891" y="9722614"/>
            <a:ext cx="3079115" cy="513587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r">
              <a:defRPr sz="1300"/>
            </a:lvl1pPr>
          </a:lstStyle>
          <a:p>
            <a:fld id="{4BA33167-1707-4A63-A405-B02D39548E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2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750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5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21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63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16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54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578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Density heatmap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87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75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 searching mobile car sharing online, we find a lot of articles about the car sharing blooming in china, some. Report says </a:t>
            </a:r>
            <a:r>
              <a:rPr lang="en-US" altLang="zh-CN" dirty="0" err="1"/>
              <a:t>didi</a:t>
            </a:r>
            <a:r>
              <a:rPr lang="en-US" altLang="zh-CN" dirty="0"/>
              <a:t> </a:t>
            </a:r>
            <a:r>
              <a:rPr lang="en-US" altLang="zh-CN" dirty="0" err="1"/>
              <a:t>beated</a:t>
            </a:r>
            <a:r>
              <a:rPr lang="en-US" altLang="zh-CN" dirty="0"/>
              <a:t> </a:t>
            </a:r>
            <a:r>
              <a:rPr lang="en-US" altLang="zh-CN" dirty="0" err="1"/>
              <a:t>uber</a:t>
            </a:r>
            <a:r>
              <a:rPr lang="en-US" altLang="zh-CN" dirty="0"/>
              <a:t> </a:t>
            </a:r>
            <a:r>
              <a:rPr lang="en-US" altLang="zh-CN" dirty="0" err="1"/>
              <a:t>inchina</a:t>
            </a:r>
            <a:r>
              <a:rPr lang="en-US" altLang="zh-CN" dirty="0"/>
              <a:t> We all know that In general, china has a very high mobile </a:t>
            </a:r>
            <a:r>
              <a:rPr lang="en-US" altLang="zh-CN" dirty="0" err="1"/>
              <a:t>extent.From</a:t>
            </a:r>
            <a:r>
              <a:rPr lang="en-US" altLang="zh-CN" dirty="0"/>
              <a:t> not only car sharing, but also </a:t>
            </a:r>
            <a:r>
              <a:rPr lang="en-US" altLang="zh-CN" dirty="0" err="1"/>
              <a:t>epay</a:t>
            </a:r>
            <a:r>
              <a:rPr lang="en-US" altLang="zh-CN" dirty="0"/>
              <a:t> and e-commerce. It raised our interest to go deeper into it. And we also find </a:t>
            </a:r>
            <a:r>
              <a:rPr lang="en-US" altLang="zh-CN" dirty="0" err="1"/>
              <a:t>therr</a:t>
            </a:r>
            <a:r>
              <a:rPr lang="en-US" altLang="zh-CN" dirty="0"/>
              <a:t> exits some problem inside Didi. Like high </a:t>
            </a:r>
            <a:r>
              <a:rPr lang="en-US" altLang="zh-CN" dirty="0" err="1"/>
              <a:t>priceof</a:t>
            </a:r>
            <a:r>
              <a:rPr lang="en-US" altLang="zh-CN" dirty="0"/>
              <a:t> </a:t>
            </a:r>
            <a:r>
              <a:rPr lang="en-US" altLang="zh-CN" dirty="0" err="1"/>
              <a:t>didi</a:t>
            </a:r>
            <a:r>
              <a:rPr lang="en-US" altLang="zh-CN" dirty="0"/>
              <a:t> in </a:t>
            </a:r>
            <a:r>
              <a:rPr lang="en-US" altLang="zh-CN" dirty="0" err="1"/>
              <a:t>chian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5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81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content of our project is mainly corresponding to these 3 questions.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8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talking to car sharing, a very hot topic now.  There is no doubt that already a lot of people has done a lot for this part. But the region is mainly from US. Big </a:t>
            </a:r>
            <a:r>
              <a:rPr lang="en-US" altLang="zh-CN" dirty="0" err="1"/>
              <a:t>city,like</a:t>
            </a:r>
            <a:r>
              <a:rPr lang="en-US" altLang="zh-CN" dirty="0"/>
              <a:t> </a:t>
            </a:r>
            <a:r>
              <a:rPr lang="en-US" altLang="zh-CN" dirty="0" err="1"/>
              <a:t>newyotk</a:t>
            </a:r>
            <a:r>
              <a:rPr lang="en-US" altLang="zh-CN" dirty="0"/>
              <a:t>. Because their TLC data, like we shared before . Is very complete and clear. Like beside the complete taxi data and some </a:t>
            </a:r>
            <a:r>
              <a:rPr lang="en-US" altLang="zh-CN" dirty="0" err="1"/>
              <a:t>uber</a:t>
            </a:r>
            <a:r>
              <a:rPr lang="en-US" altLang="zh-CN" dirty="0"/>
              <a:t> data, if you want to find something about shapefile. It all has very good result we can use </a:t>
            </a:r>
            <a:r>
              <a:rPr lang="en-US" altLang="zh-CN" dirty="0" err="1"/>
              <a:t>direcly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87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5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Beside,, </a:t>
            </a:r>
            <a:r>
              <a:rPr lang="en-US" altLang="zh-CN" dirty="0" err="1"/>
              <a:t>wealso</a:t>
            </a:r>
            <a:r>
              <a:rPr lang="en-US" altLang="zh-CN" dirty="0"/>
              <a:t> use </a:t>
            </a:r>
            <a:r>
              <a:rPr lang="en-US" altLang="zh-CN" dirty="0" err="1"/>
              <a:t>shiny,shinydashboard</a:t>
            </a:r>
            <a:r>
              <a:rPr lang="en-US" altLang="zh-CN" dirty="0"/>
              <a:t> and </a:t>
            </a:r>
            <a:r>
              <a:rPr lang="en-US" altLang="zh-CN" dirty="0" err="1"/>
              <a:t>css</a:t>
            </a:r>
            <a:r>
              <a:rPr lang="en-US" altLang="zh-CN" dirty="0"/>
              <a:t> for the appearance of our project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639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33167-1707-4A63-A405-B02D39548E7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6508" y="593691"/>
            <a:ext cx="2596639" cy="10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5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22860000" cy="127992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6508" y="593691"/>
            <a:ext cx="2596639" cy="10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84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72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3" r:id="rId2"/>
    <p:sldLayoutId id="2147483676" r:id="rId3"/>
  </p:sldLayoutIdLst>
  <p:txStyles>
    <p:titleStyle>
      <a:lvl1pPr algn="l" defTabSz="1706910" rtl="0" eaLnBrk="1" latinLnBrk="0" hangingPunct="1">
        <a:lnSpc>
          <a:spcPct val="90000"/>
        </a:lnSpc>
        <a:spcBef>
          <a:spcPct val="0"/>
        </a:spcBef>
        <a:buNone/>
        <a:defRPr sz="82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6728" indent="-426728" algn="l" defTabSz="170691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5227" kern="1200">
          <a:solidFill>
            <a:schemeClr val="tx1"/>
          </a:solidFill>
          <a:latin typeface="+mn-lt"/>
          <a:ea typeface="+mn-ea"/>
          <a:cs typeface="+mn-cs"/>
        </a:defRPr>
      </a:lvl1pPr>
      <a:lvl2pPr marL="128018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133638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298709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84054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69400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54745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1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7254370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53455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70691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6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41382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26727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12073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5974187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6827642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slide" Target="slide21.xml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slide" Target="slide21.xml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slide" Target="slide21.xml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slide" Target="slide21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slide" Target="slide21.xml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slide" Target="slide2.xml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5.xml"/><Relationship Id="rId6" Type="http://schemas.openxmlformats.org/officeDocument/2006/relationships/slide" Target="slide2.xml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slide" Target="slide2.xml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slide" Target="slide2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sv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299722">
            <a:off x="13601519" y="7659640"/>
            <a:ext cx="2277726" cy="22777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9" name="矩形 8"/>
          <p:cNvSpPr/>
          <p:nvPr/>
        </p:nvSpPr>
        <p:spPr>
          <a:xfrm rot="2299722">
            <a:off x="-4366770" y="1645042"/>
            <a:ext cx="18130457" cy="13384849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2" name="矩形 1"/>
          <p:cNvSpPr/>
          <p:nvPr/>
        </p:nvSpPr>
        <p:spPr>
          <a:xfrm>
            <a:off x="7497156" y="6767398"/>
            <a:ext cx="184731" cy="21316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008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71695" y="8986828"/>
            <a:ext cx="1263565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71698" y="9133664"/>
            <a:ext cx="12630324" cy="58060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endParaRPr lang="zh-CN" altLang="en-US" sz="3173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1695" y="3193503"/>
            <a:ext cx="10884446" cy="92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rgbClr val="0F85F1"/>
                </a:solidFill>
                <a:latin typeface="Impact" panose="020B0806030902050204" pitchFamily="34" charset="0"/>
              </a:rPr>
              <a:t>CAR SHARING IN CHINA</a:t>
            </a:r>
            <a:endParaRPr lang="zh-CN" altLang="en-US" sz="19900" dirty="0">
              <a:solidFill>
                <a:srgbClr val="0F85F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C3666F0-3770-43FE-8643-3FE35FA9D181}"/>
              </a:ext>
            </a:extLst>
          </p:cNvPr>
          <p:cNvSpPr txBox="1"/>
          <p:nvPr/>
        </p:nvSpPr>
        <p:spPr>
          <a:xfrm>
            <a:off x="17145017" y="9478946"/>
            <a:ext cx="622601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Group member: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	XIAO FENG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	JINGYAN ZHANG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	ALDO MYRTAJ</a:t>
            </a:r>
            <a:endParaRPr lang="en-US" altLang="zh-CN" dirty="0"/>
          </a:p>
          <a:p>
            <a:r>
              <a:rPr lang="en-US" altLang="zh-CN" dirty="0"/>
              <a:t>		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13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69E8983-943B-4EB9-A5E9-751FFA6C2848}"/>
              </a:ext>
            </a:extLst>
          </p:cNvPr>
          <p:cNvSpPr/>
          <p:nvPr/>
        </p:nvSpPr>
        <p:spPr>
          <a:xfrm>
            <a:off x="692096" y="374843"/>
            <a:ext cx="11689290" cy="155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7200" b="1" dirty="0">
                <a:solidFill>
                  <a:srgbClr val="0F85F1"/>
                </a:solidFill>
                <a:latin typeface="+mj-ea"/>
              </a:rPr>
              <a:t>WHAT IS OUR METHOD?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xmlns="" id="{B2AE2576-C31B-4F45-B328-A48BE79ACA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4920465"/>
              </p:ext>
            </p:extLst>
          </p:nvPr>
        </p:nvGraphicFramePr>
        <p:xfrm>
          <a:off x="3331029" y="2351314"/>
          <a:ext cx="17242972" cy="965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B0DFF06-A6BC-4694-BC48-FF2523C5CD8E}"/>
              </a:ext>
            </a:extLst>
          </p:cNvPr>
          <p:cNvSpPr txBox="1"/>
          <p:nvPr/>
        </p:nvSpPr>
        <p:spPr>
          <a:xfrm>
            <a:off x="17388754" y="3564144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>
                <a:solidFill>
                  <a:schemeClr val="bg1"/>
                </a:solidFill>
              </a:rPr>
              <a:t>ggplot2,plotly,</a:t>
            </a:r>
          </a:p>
          <a:p>
            <a:r>
              <a:rPr lang="en-US" altLang="zh-CN" sz="2700" dirty="0" err="1">
                <a:solidFill>
                  <a:schemeClr val="bg1"/>
                </a:solidFill>
              </a:rPr>
              <a:t>rgdal,maptools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4177724-B608-4D60-A3B0-06FD58AF9AB4}"/>
              </a:ext>
            </a:extLst>
          </p:cNvPr>
          <p:cNvSpPr txBox="1"/>
          <p:nvPr/>
        </p:nvSpPr>
        <p:spPr>
          <a:xfrm>
            <a:off x="17391678" y="7190695"/>
            <a:ext cx="5257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 err="1">
                <a:solidFill>
                  <a:schemeClr val="bg1"/>
                </a:solidFill>
              </a:rPr>
              <a:t>Leaflet,ggmap</a:t>
            </a:r>
            <a:endParaRPr lang="en-US" altLang="zh-CN" sz="2700" dirty="0">
              <a:solidFill>
                <a:schemeClr val="bg1"/>
              </a:solidFill>
            </a:endParaRPr>
          </a:p>
          <a:p>
            <a:r>
              <a:rPr lang="en-US" altLang="zh-CN" sz="2700" dirty="0" err="1">
                <a:solidFill>
                  <a:schemeClr val="bg1"/>
                </a:solidFill>
              </a:rPr>
              <a:t>Magick</a:t>
            </a:r>
            <a:endParaRPr lang="en-US" altLang="zh-CN" sz="2700" dirty="0">
              <a:solidFill>
                <a:schemeClr val="bg1"/>
              </a:solidFill>
            </a:endParaRPr>
          </a:p>
          <a:p>
            <a:r>
              <a:rPr lang="en-US" altLang="zh-CN" sz="2700" dirty="0">
                <a:solidFill>
                  <a:schemeClr val="bg1"/>
                </a:solidFill>
              </a:rPr>
              <a:t>REMAP, geosphere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9805BA7-11AF-44E8-965F-0FA419F1799D}"/>
              </a:ext>
            </a:extLst>
          </p:cNvPr>
          <p:cNvSpPr txBox="1"/>
          <p:nvPr/>
        </p:nvSpPr>
        <p:spPr>
          <a:xfrm>
            <a:off x="17412272" y="1038839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dirty="0" err="1">
                <a:solidFill>
                  <a:schemeClr val="bg1"/>
                </a:solidFill>
              </a:rPr>
              <a:t>googelway</a:t>
            </a:r>
            <a:endParaRPr lang="en-US" altLang="zh-CN" sz="2700" dirty="0">
              <a:solidFill>
                <a:schemeClr val="bg1"/>
              </a:solidFill>
            </a:endParaRPr>
          </a:p>
          <a:p>
            <a:r>
              <a:rPr lang="en-US" altLang="zh-CN" sz="2700" dirty="0">
                <a:solidFill>
                  <a:schemeClr val="bg1"/>
                </a:solidFill>
              </a:rPr>
              <a:t>geosphere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5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hlinkClick r:id="rId4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6697" y="1863725"/>
            <a:ext cx="17293303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When</a:t>
            </a: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people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working,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shopping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entertainment</a:t>
            </a:r>
            <a:r>
              <a:rPr lang="mr-IN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486697" y="3751356"/>
            <a:ext cx="666713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209EE82D-5A78-4E27-95E6-FA0E7AB177E6}"/>
              </a:ext>
            </a:extLst>
          </p:cNvPr>
          <p:cNvSpPr txBox="1"/>
          <p:nvPr/>
        </p:nvSpPr>
        <p:spPr>
          <a:xfrm>
            <a:off x="588811" y="4348950"/>
            <a:ext cx="20752710" cy="686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Difficulty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Offsets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among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systems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Transformation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Deal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multi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dimensions(time,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longitude,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latitude,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amount</a:t>
            </a:r>
            <a:r>
              <a:rPr lang="mr-IN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intuitively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CN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Explore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interesting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patterns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large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hlinkClick r:id="rId4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6697" y="68945"/>
            <a:ext cx="17293303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Approach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486697" y="1956576"/>
            <a:ext cx="666713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209EE82D-5A78-4E27-95E6-FA0E7AB177E6}"/>
              </a:ext>
            </a:extLst>
          </p:cNvPr>
          <p:cNvSpPr txBox="1"/>
          <p:nvPr/>
        </p:nvSpPr>
        <p:spPr>
          <a:xfrm>
            <a:off x="588811" y="2554170"/>
            <a:ext cx="20752710" cy="8956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Offset correction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lng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lat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Calculate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order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start/end)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location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location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threshold,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lng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lat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place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Figure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order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patterns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particular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palce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	residential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office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order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start/end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pick-up/drop-off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density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comparation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density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markers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Order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</a:t>
            </a:r>
            <a:r>
              <a:rPr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-when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many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working,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shopping,</a:t>
            </a:r>
            <a:r>
              <a:rPr lang="mr-IN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6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hlinkClick r:id="rId4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6697" y="1863725"/>
            <a:ext cx="17293303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Main Idea, use an application (algorithm) that suggests users that will travel in the same destination a car/cab they can share at the start.  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486697" y="3751356"/>
            <a:ext cx="666713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209EE82D-5A78-4E27-95E6-FA0E7AB177E6}"/>
              </a:ext>
            </a:extLst>
          </p:cNvPr>
          <p:cNvSpPr txBox="1"/>
          <p:nvPr/>
        </p:nvSpPr>
        <p:spPr>
          <a:xfrm>
            <a:off x="588811" y="4348950"/>
            <a:ext cx="20752710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Difficulty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Cleaning inconsistent data that did not yield a good result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Geolocation data takes more processing time in calculations (different transformations)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Noisy GPS data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from NY data no grouping districts, thus we had to group based on geolocation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API helped us enrich the data though the daily API limit was very fast exceeded (free version no academic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licencing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67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hlinkClick r:id="rId4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6697" y="218038"/>
            <a:ext cx="17293303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Approach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486697" y="1956576"/>
            <a:ext cx="666713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209EE82D-5A78-4E27-95E6-FA0E7AB177E6}"/>
              </a:ext>
            </a:extLst>
          </p:cNvPr>
          <p:cNvSpPr txBox="1"/>
          <p:nvPr/>
        </p:nvSpPr>
        <p:spPr>
          <a:xfrm>
            <a:off x="588811" y="2554170"/>
            <a:ext cx="20752710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#give as inputs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order_data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cuttree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the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meters the radius of searching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clustersget_shared_trips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function(temp,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cuttree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sp.start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SpatialPointsDataFrame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(temp[, c("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slon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", "slat")], temp,                                  proj4string = CRS("+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proj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longlat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ellps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=WGS84 +datum=WGS84"))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sp.end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SpatialPointsDataFrame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(temp[, c("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elon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", "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elat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")], temp,                                  proj4string = CRS("+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proj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longlat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ellps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=WGS84 +datum=WGS84"))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mdist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distm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sp.start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hclust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as.dist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mdist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method="complete")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sp.start$clust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cutree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h=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cuttree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mdist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distm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sp.end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hclust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as.dist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mdist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method="complete")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sp.end$clust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cutree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h=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cuttree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temp$startclusters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sp.start$clusttemp$endclusters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sp.end$clust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temp$ID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 1temp &lt;- temp %&gt;%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group_by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startclusters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endclusters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%&gt;% filter(ID!=sum(ID)) %&gt;% select(-ID) %&gt;% ungroup()if(length(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as.numeric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row.names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(temp))) == 0) return(0)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temp$group_id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temp %&gt;%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group_indices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startclusters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endclusters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 &lt;- temp %&gt;% select(-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startclusters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-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endclusters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temp1 &lt;- temptemp1$similartrips &lt;-  1</a:t>
            </a: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3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hlinkClick r:id="rId4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6697" y="218038"/>
            <a:ext cx="17293303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Approach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486697" y="1956576"/>
            <a:ext cx="666713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209EE82D-5A78-4E27-95E6-FA0E7AB177E6}"/>
              </a:ext>
            </a:extLst>
          </p:cNvPr>
          <p:cNvSpPr txBox="1"/>
          <p:nvPr/>
        </p:nvSpPr>
        <p:spPr>
          <a:xfrm>
            <a:off x="588811" y="2554170"/>
            <a:ext cx="2075271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temp1 &lt;- temp1 %&gt;%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group_by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group_id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%&gt;%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summarise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similartrips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=sum(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similartrips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 &lt;- temp[duplicated(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temp$group_id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]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 &lt;- merge(temp, temp1, by = "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group_id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 &lt;- temp %&gt;% select(-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group_id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)return (temp)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get_distance_data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function(temp){  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 &lt;- list(c(temp[1,]$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slat,temp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[1,]$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slon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  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destination &lt;- list(c(temp[1,]$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elat,temp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[1,]$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elon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  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google_distance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(origins = origin, destinations = destination, mode = "driving",                          key = "AIzaSyBii-Ivht8gjIf9fLoMNqVjdd6VTpqcEao",simplify = TRUE)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is.null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resp$rows$elements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[[1]]$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distance$value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)) return (0)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temp$distanc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resp$rows$elements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[[1]]$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distance$value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temp$duration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resp$rows$elements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[[1]]$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duration$value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temp$duration_in_traffic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resp$rows$elements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[[1]]$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duration_in_traffic$valuereturn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(temp)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209EE82D-5A78-4E27-95E6-FA0E7AB177E6}"/>
              </a:ext>
            </a:extLst>
          </p:cNvPr>
          <p:cNvSpPr txBox="1"/>
          <p:nvPr/>
        </p:nvSpPr>
        <p:spPr>
          <a:xfrm>
            <a:off x="872836" y="166255"/>
            <a:ext cx="19408812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 main part calculating everything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 &lt;- 1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order_data_raw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%&gt;% filter(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stime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&gt;= 1479657610+((p-1)*600) &amp;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stime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1479657610+(p*600))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get_shared_trips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(temp, 500)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shared_trips_1121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get_distance_data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(temp[1,])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(p in 2:length(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as.numeric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row.names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(temp)))) {  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shared_trips_1121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rbind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shared_trips_1121,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get_distance_data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(temp[p,]))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 when stuck due to API key please instead of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 input the number that p was when the loop was stuck (check p in the global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enviornment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(p in 2:144) {  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order_data_raw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%&gt;% filter(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stime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&gt;= 1479657610+((p-1)*600) &amp;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stime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 1479657610+(p*600))   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get_shared_trips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(temp, 500)  if(length(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as.numeric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row.names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(temp))) == 0) 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nextfor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 in 1:length(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as.numeric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row.names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(temp)))) {  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temp1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get_distance_data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(temp[s,])  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if(length(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as.numeric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row.names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(temp1))) == 0) { print("Change the API key")    break  }  shared_trips_1121 &lt;- </a:t>
            </a:r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rbind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shared_trips_1121, temp1)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print(p) 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766323" y="4827963"/>
            <a:ext cx="10667869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9600" baseline="30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</a:t>
            </a:r>
            <a:r>
              <a:rPr lang="zh-CN" altLang="en-US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Question:</a:t>
            </a:r>
          </a:p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Situation of DIDI in China</a:t>
            </a: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572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77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331775BB-BB9C-4660-B55B-52DB41004B9E}"/>
              </a:ext>
            </a:extLst>
          </p:cNvPr>
          <p:cNvSpPr/>
          <p:nvPr/>
        </p:nvSpPr>
        <p:spPr>
          <a:xfrm>
            <a:off x="692096" y="374843"/>
            <a:ext cx="15743412" cy="155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7200" b="1" dirty="0">
                <a:solidFill>
                  <a:srgbClr val="0F85F1"/>
                </a:solidFill>
                <a:latin typeface="+mj-ea"/>
              </a:rPr>
              <a:t>The Overview of DIDI in Chengdu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CAC9FFE-375F-4F4E-A985-BBB984B4E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46"/>
          <a:stretch/>
        </p:blipFill>
        <p:spPr>
          <a:xfrm>
            <a:off x="692096" y="2077756"/>
            <a:ext cx="21253504" cy="98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9B3DA38-8BE4-454B-A02A-557483C8AB4B}"/>
              </a:ext>
            </a:extLst>
          </p:cNvPr>
          <p:cNvSpPr/>
          <p:nvPr/>
        </p:nvSpPr>
        <p:spPr>
          <a:xfrm>
            <a:off x="300211" y="440157"/>
            <a:ext cx="1641026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7200" b="1" dirty="0">
                <a:solidFill>
                  <a:srgbClr val="0F85F1"/>
                </a:solidFill>
                <a:latin typeface="+mj-ea"/>
              </a:rPr>
              <a:t>The Overview of DIDI in CHENGDU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E5840E8-E345-4A4F-A861-661C57AA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590"/>
            <a:ext cx="22860000" cy="97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28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4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38800" y="1557167"/>
            <a:ext cx="15903323" cy="768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15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66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572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5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86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5A11C6B-4EB1-4690-A700-6BF5506803AE}"/>
              </a:ext>
            </a:extLst>
          </p:cNvPr>
          <p:cNvSpPr/>
          <p:nvPr/>
        </p:nvSpPr>
        <p:spPr>
          <a:xfrm>
            <a:off x="496154" y="187422"/>
            <a:ext cx="1641026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7200" b="1" dirty="0">
                <a:solidFill>
                  <a:srgbClr val="0F85F1"/>
                </a:solidFill>
                <a:latin typeface="+mj-ea"/>
              </a:rPr>
              <a:t>The Overview of DIDI in CHENGDU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914359F-7AF4-42A5-AFF3-310C863D5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5" t="20169" b="31359"/>
          <a:stretch/>
        </p:blipFill>
        <p:spPr>
          <a:xfrm>
            <a:off x="1439536" y="7554927"/>
            <a:ext cx="19326565" cy="52466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D01EC2E-9CAC-445F-8608-7B6BE8F29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62" t="19194" r="-1" b="32166"/>
          <a:stretch/>
        </p:blipFill>
        <p:spPr>
          <a:xfrm>
            <a:off x="1475549" y="1933411"/>
            <a:ext cx="19290552" cy="52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BACE5E2-2053-4BE5-B9EA-7C8CEAEF6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3" t="25045" r="3852" b="20576"/>
          <a:stretch/>
        </p:blipFill>
        <p:spPr>
          <a:xfrm>
            <a:off x="0" y="2679745"/>
            <a:ext cx="22860000" cy="8912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61086CB-61B3-4055-8A87-B9B8F03114AB}"/>
              </a:ext>
            </a:extLst>
          </p:cNvPr>
          <p:cNvSpPr/>
          <p:nvPr/>
        </p:nvSpPr>
        <p:spPr>
          <a:xfrm>
            <a:off x="692096" y="374843"/>
            <a:ext cx="1610248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7200" b="1" dirty="0">
                <a:solidFill>
                  <a:srgbClr val="0F85F1"/>
                </a:solidFill>
                <a:latin typeface="+mj-ea"/>
              </a:rPr>
              <a:t>The Overview of DIDI in Chengdu</a:t>
            </a:r>
          </a:p>
        </p:txBody>
      </p:sp>
    </p:spTree>
    <p:extLst>
      <p:ext uri="{BB962C8B-B14F-4D97-AF65-F5344CB8AC3E}">
        <p14:creationId xmlns:p14="http://schemas.microsoft.com/office/powerpoint/2010/main" val="359873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6AB14EC-F7BF-40D3-B8D9-B68F500944BD}"/>
              </a:ext>
            </a:extLst>
          </p:cNvPr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4E9AC2CA-9787-4FCF-BAA2-BEFA6363B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A73710A1-7A8D-47DD-A05D-78D38CDC25F8}"/>
                </a:ext>
              </a:extLst>
            </p:cNvPr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6574B1C1-E0C0-4A26-BA70-6577C2E2DFB1}"/>
                </a:ext>
              </a:extLst>
            </p:cNvPr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05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CC79118-A574-4348-86A5-BEA1BBBBF639}"/>
              </a:ext>
            </a:extLst>
          </p:cNvPr>
          <p:cNvSpPr/>
          <p:nvPr/>
        </p:nvSpPr>
        <p:spPr>
          <a:xfrm>
            <a:off x="9731828" y="2559650"/>
            <a:ext cx="11430000" cy="58539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9600" baseline="30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nd</a:t>
            </a:r>
            <a:r>
              <a:rPr lang="zh-CN" altLang="en-US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Question:</a:t>
            </a:r>
          </a:p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How people use DIDI(DEMO)</a:t>
            </a:r>
          </a:p>
        </p:txBody>
      </p:sp>
    </p:spTree>
    <p:extLst>
      <p:ext uri="{BB962C8B-B14F-4D97-AF65-F5344CB8AC3E}">
        <p14:creationId xmlns:p14="http://schemas.microsoft.com/office/powerpoint/2010/main" val="80050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6AB14EC-F7BF-40D3-B8D9-B68F500944BD}"/>
              </a:ext>
            </a:extLst>
          </p:cNvPr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4E9AC2CA-9787-4FCF-BAA2-BEFA6363B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A73710A1-7A8D-47DD-A05D-78D38CDC25F8}"/>
                </a:ext>
              </a:extLst>
            </p:cNvPr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6574B1C1-E0C0-4A26-BA70-6577C2E2DFB1}"/>
                </a:ext>
              </a:extLst>
            </p:cNvPr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06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CC79118-A574-4348-86A5-BEA1BBBBF639}"/>
              </a:ext>
            </a:extLst>
          </p:cNvPr>
          <p:cNvSpPr/>
          <p:nvPr/>
        </p:nvSpPr>
        <p:spPr>
          <a:xfrm>
            <a:off x="9862457" y="1199355"/>
            <a:ext cx="11430000" cy="96949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9600" baseline="30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rd</a:t>
            </a:r>
            <a:r>
              <a:rPr lang="zh-CN" altLang="en-US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Question:</a:t>
            </a:r>
          </a:p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COMPARATION AND IMPROVEMENT</a:t>
            </a:r>
          </a:p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(DEMO)</a:t>
            </a:r>
          </a:p>
        </p:txBody>
      </p:sp>
    </p:spTree>
    <p:extLst>
      <p:ext uri="{BB962C8B-B14F-4D97-AF65-F5344CB8AC3E}">
        <p14:creationId xmlns:p14="http://schemas.microsoft.com/office/powerpoint/2010/main" val="280727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19435EA-2B80-4760-9C5C-69C718B3E78D}"/>
              </a:ext>
            </a:extLst>
          </p:cNvPr>
          <p:cNvSpPr txBox="1"/>
          <p:nvPr/>
        </p:nvSpPr>
        <p:spPr>
          <a:xfrm>
            <a:off x="2622176" y="3227293"/>
            <a:ext cx="17615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0F85F1"/>
                </a:solidFill>
              </a:rPr>
              <a:t>Thank you for your watching!</a:t>
            </a:r>
            <a:endParaRPr lang="zh-CN" altLang="en-US" sz="2000" dirty="0">
              <a:solidFill>
                <a:srgbClr val="0F85F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E1F958D9-1C4F-44C0-B8A0-51A37CAFB29E}"/>
              </a:ext>
            </a:extLst>
          </p:cNvPr>
          <p:cNvSpPr txBox="1"/>
          <p:nvPr/>
        </p:nvSpPr>
        <p:spPr>
          <a:xfrm>
            <a:off x="3003176" y="6983504"/>
            <a:ext cx="17615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0F85F1"/>
                </a:solidFill>
              </a:rPr>
              <a:t>                   Q&amp;A</a:t>
            </a:r>
            <a:endParaRPr lang="zh-CN" altLang="en-US" sz="2000" dirty="0">
              <a:solidFill>
                <a:srgbClr val="0F85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5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3"/>
          <p:cNvSpPr txBox="1"/>
          <p:nvPr/>
        </p:nvSpPr>
        <p:spPr>
          <a:xfrm>
            <a:off x="694860" y="272017"/>
            <a:ext cx="1942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7200" b="1" dirty="0">
                <a:solidFill>
                  <a:srgbClr val="0F85F1"/>
                </a:solidFill>
                <a:latin typeface="+mj-ea"/>
                <a:ea typeface="+mj-ea"/>
              </a:rPr>
              <a:t>Mobile Car-sharing blooms in China</a:t>
            </a:r>
            <a:endParaRPr lang="en-US" sz="7200" b="1" dirty="0">
              <a:solidFill>
                <a:srgbClr val="0F85F1"/>
              </a:solidFill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4583E27-3D4F-4CFE-B02E-4859B0CCB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89" y="2225584"/>
            <a:ext cx="8825238" cy="49617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0BFCA89-9F65-43AA-A4C6-8FD8A5551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8342"/>
            <a:ext cx="9466202" cy="53221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9670A41A-D530-4B01-9DA0-436CD21DC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3800" y="6788525"/>
            <a:ext cx="8825239" cy="49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1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xmlns="" id="{E0DD602F-B291-40A6-9AE1-4B4E901047A7}"/>
              </a:ext>
            </a:extLst>
          </p:cNvPr>
          <p:cNvSpPr txBox="1"/>
          <p:nvPr/>
        </p:nvSpPr>
        <p:spPr>
          <a:xfrm>
            <a:off x="1021432" y="533274"/>
            <a:ext cx="19421940" cy="155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sz="7200" b="1" dirty="0">
                <a:solidFill>
                  <a:srgbClr val="0F85F1"/>
                </a:solidFill>
                <a:latin typeface="+mj-ea"/>
                <a:ea typeface="+mj-ea"/>
              </a:rPr>
              <a:t>        Question Generation</a:t>
            </a:r>
          </a:p>
        </p:txBody>
      </p:sp>
      <p:pic>
        <p:nvPicPr>
          <p:cNvPr id="4" name="图形 3" descr="带齿轮的头部">
            <a:extLst>
              <a:ext uri="{FF2B5EF4-FFF2-40B4-BE49-F238E27FC236}">
                <a16:creationId xmlns:a16="http://schemas.microsoft.com/office/drawing/2014/main" xmlns="" id="{89B86E5B-E9DB-4ACA-9828-BEC23C6DF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3657600" cy="3657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7212469-8B5A-4F82-887B-053EB2BD8B76}"/>
              </a:ext>
            </a:extLst>
          </p:cNvPr>
          <p:cNvSpPr txBox="1"/>
          <p:nvPr/>
        </p:nvSpPr>
        <p:spPr>
          <a:xfrm>
            <a:off x="2662517" y="3334871"/>
            <a:ext cx="17534965" cy="7663636"/>
          </a:xfrm>
          <a:prstGeom prst="rect">
            <a:avLst/>
          </a:prstGeom>
          <a:noFill/>
          <a:ln w="180975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143000" indent="-1143000">
              <a:buFont typeface="Wingdings" panose="05000000000000000000" pitchFamily="2" charset="2"/>
              <a:buChar char="Ø"/>
            </a:pPr>
            <a:endParaRPr lang="en-US" altLang="zh-CN" sz="6000" dirty="0">
              <a:solidFill>
                <a:srgbClr val="0F85F1"/>
              </a:solidFill>
            </a:endParaRP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altLang="zh-CN" sz="6000" dirty="0">
                <a:solidFill>
                  <a:srgbClr val="0F85F1"/>
                </a:solidFill>
              </a:rPr>
              <a:t>What is the situation of mobile car sharing in China?</a:t>
            </a:r>
          </a:p>
          <a:p>
            <a:pPr marL="1143000" indent="-1143000">
              <a:buFont typeface="Wingdings" panose="05000000000000000000" pitchFamily="2" charset="2"/>
              <a:buChar char="Ø"/>
            </a:pPr>
            <a:endParaRPr lang="en-US" altLang="zh-CN" sz="6000" dirty="0">
              <a:solidFill>
                <a:srgbClr val="0F85F1"/>
              </a:solidFill>
            </a:endParaRP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altLang="zh-CN" sz="6000" dirty="0">
                <a:solidFill>
                  <a:srgbClr val="0F85F1"/>
                </a:solidFill>
              </a:rPr>
              <a:t>How people live with mobile car sharing?</a:t>
            </a:r>
          </a:p>
          <a:p>
            <a:pPr marL="1143000" indent="-1143000">
              <a:buFont typeface="Wingdings" panose="05000000000000000000" pitchFamily="2" charset="2"/>
              <a:buChar char="Ø"/>
            </a:pPr>
            <a:endParaRPr lang="en-US" altLang="zh-CN" sz="6000" dirty="0">
              <a:solidFill>
                <a:srgbClr val="0F85F1"/>
              </a:solidFill>
            </a:endParaRPr>
          </a:p>
          <a:p>
            <a:pPr marL="1143000" indent="-1143000">
              <a:buFont typeface="Wingdings" panose="05000000000000000000" pitchFamily="2" charset="2"/>
              <a:buChar char="Ø"/>
            </a:pPr>
            <a:r>
              <a:rPr lang="en-US" altLang="zh-CN" sz="6000" dirty="0">
                <a:solidFill>
                  <a:srgbClr val="0F85F1"/>
                </a:solidFill>
              </a:rPr>
              <a:t>What can we improve in mobile car sharing?</a:t>
            </a:r>
          </a:p>
          <a:p>
            <a:endParaRPr lang="en-US" altLang="zh-CN" sz="5400" dirty="0">
              <a:solidFill>
                <a:srgbClr val="0F85F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89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7"/>
          <p:cNvSpPr/>
          <p:nvPr/>
        </p:nvSpPr>
        <p:spPr>
          <a:xfrm>
            <a:off x="1276752" y="3457665"/>
            <a:ext cx="2861084" cy="2861084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765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10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%</a:t>
            </a:r>
          </a:p>
          <a:p>
            <a:pPr marL="0" marR="0" lvl="0" indent="0" algn="ctr" defTabSz="1765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Arc 8"/>
          <p:cNvSpPr/>
          <p:nvPr/>
        </p:nvSpPr>
        <p:spPr>
          <a:xfrm>
            <a:off x="1276752" y="3457665"/>
            <a:ext cx="2861084" cy="2861084"/>
          </a:xfrm>
          <a:prstGeom prst="arc">
            <a:avLst>
              <a:gd name="adj1" fmla="val 16200000"/>
              <a:gd name="adj2" fmla="val 18849216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765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7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685575" y="7398236"/>
            <a:ext cx="2861084" cy="2861084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765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45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%</a:t>
            </a:r>
          </a:p>
          <a:p>
            <a:pPr lvl="0" algn="ctr" defTabSz="1765901">
              <a:defRPr/>
            </a:pPr>
            <a:r>
              <a:rPr lang="en-US" altLang="zh-CN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Object 3</a:t>
            </a:r>
          </a:p>
        </p:txBody>
      </p:sp>
      <p:sp>
        <p:nvSpPr>
          <p:cNvPr id="13" name="Arc 12"/>
          <p:cNvSpPr/>
          <p:nvPr/>
        </p:nvSpPr>
        <p:spPr>
          <a:xfrm>
            <a:off x="6685575" y="7398236"/>
            <a:ext cx="2861084" cy="2861084"/>
          </a:xfrm>
          <a:prstGeom prst="arc">
            <a:avLst>
              <a:gd name="adj1" fmla="val 16200000"/>
              <a:gd name="adj2" fmla="val 3537696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765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7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val 14"/>
          <p:cNvSpPr/>
          <p:nvPr/>
        </p:nvSpPr>
        <p:spPr>
          <a:xfrm>
            <a:off x="12279552" y="3457665"/>
            <a:ext cx="2861084" cy="2861084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765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45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%</a:t>
            </a:r>
          </a:p>
          <a:p>
            <a:pPr marL="0" marR="0" lvl="0" indent="0" algn="ctr" defTabSz="1765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Arc 15"/>
          <p:cNvSpPr/>
          <p:nvPr/>
        </p:nvSpPr>
        <p:spPr>
          <a:xfrm>
            <a:off x="12279552" y="3457665"/>
            <a:ext cx="2861084" cy="2861084"/>
          </a:xfrm>
          <a:prstGeom prst="arc">
            <a:avLst>
              <a:gd name="adj1" fmla="val 16200000"/>
              <a:gd name="adj2" fmla="val 2190524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76590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76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1276752" y="525776"/>
            <a:ext cx="14940401" cy="155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sz="7200" b="1" dirty="0">
                <a:solidFill>
                  <a:srgbClr val="0F85F1"/>
                </a:solidFill>
                <a:latin typeface="+mj-ea"/>
                <a:ea typeface="+mj-ea"/>
              </a:rPr>
              <a:t>The component of our project</a:t>
            </a:r>
          </a:p>
        </p:txBody>
      </p:sp>
      <p:sp>
        <p:nvSpPr>
          <p:cNvPr id="19" name="Rectangle 14"/>
          <p:cNvSpPr/>
          <p:nvPr/>
        </p:nvSpPr>
        <p:spPr>
          <a:xfrm>
            <a:off x="1276753" y="1480087"/>
            <a:ext cx="98789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Open Sans Light" panose="020B0306030504020204" pitchFamily="34" charset="0"/>
              </a:rPr>
              <a:t> </a:t>
            </a:r>
          </a:p>
        </p:txBody>
      </p:sp>
      <p:sp>
        <p:nvSpPr>
          <p:cNvPr id="20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90455" y="4281273"/>
            <a:ext cx="7335379" cy="82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overview of DIDI in Chengdu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417045" y="4296491"/>
            <a:ext cx="7039544" cy="82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Human life behind DIDI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823067" y="8416974"/>
            <a:ext cx="8142203" cy="82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What we can improve about DIDI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(carsharing inside carsharing)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49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4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134165" y="3865121"/>
            <a:ext cx="10306982" cy="306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Related  work of CAR SHARING topic </a:t>
            </a:r>
            <a:endParaRPr lang="zh-CN" altLang="en-US" sz="96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572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5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69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hlinkClick r:id="rId4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6697" y="1863725"/>
            <a:ext cx="9572761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44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UBER AND TAXI 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44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					IN NEWYORK</a:t>
            </a:r>
            <a:endParaRPr lang="zh-CN" altLang="en-US" sz="4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486697" y="3751356"/>
            <a:ext cx="666713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D815900-3C3F-4ACE-9044-F0CC341393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t="18528" r="13224" b="-18126"/>
          <a:stretch/>
        </p:blipFill>
        <p:spPr>
          <a:xfrm>
            <a:off x="9402853" y="349623"/>
            <a:ext cx="8095351" cy="56208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719A6AB-5686-4D25-8273-80861B7506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19" t="13847" r="16707" b="9100"/>
          <a:stretch/>
        </p:blipFill>
        <p:spPr>
          <a:xfrm>
            <a:off x="15295695" y="590924"/>
            <a:ext cx="7323024" cy="46534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206E25C-02D2-46AD-A398-4733ECE907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135" t="13782" r="20647" b="13781"/>
          <a:stretch/>
        </p:blipFill>
        <p:spPr>
          <a:xfrm>
            <a:off x="8617888" y="7188763"/>
            <a:ext cx="8095351" cy="52988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CFBE2CF-F3C1-4127-B5B9-DDE52B50B8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024" t="11765" r="23649" b="11397"/>
          <a:stretch/>
        </p:blipFill>
        <p:spPr>
          <a:xfrm>
            <a:off x="15921654" y="7180732"/>
            <a:ext cx="6938346" cy="562086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943850" y="0"/>
            <a:ext cx="1465623" cy="128016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65901"/>
            <a:endParaRPr lang="zh-CN" altLang="en-US" sz="3476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209EE82D-5A78-4E27-95E6-FA0E7AB177E6}"/>
              </a:ext>
            </a:extLst>
          </p:cNvPr>
          <p:cNvSpPr txBox="1"/>
          <p:nvPr/>
        </p:nvSpPr>
        <p:spPr>
          <a:xfrm>
            <a:off x="699247" y="4652682"/>
            <a:ext cx="6667138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rgbClr val="0F85F1"/>
                </a:solidFill>
              </a:rPr>
              <a:t>Basic analysis: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Time, Duration, Location</a:t>
            </a: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rgbClr val="0F85F1"/>
                </a:solidFill>
              </a:rPr>
              <a:t>Exploration</a:t>
            </a:r>
            <a:r>
              <a:rPr lang="zh-CN" altLang="en-US" sz="3600" dirty="0">
                <a:solidFill>
                  <a:srgbClr val="0F85F1"/>
                </a:solidFill>
              </a:rPr>
              <a:t> </a:t>
            </a:r>
            <a:r>
              <a:rPr lang="en-US" altLang="zh-CN" sz="3600" dirty="0">
                <a:solidFill>
                  <a:srgbClr val="0F85F1"/>
                </a:solidFill>
              </a:rPr>
              <a:t>on</a:t>
            </a:r>
            <a:r>
              <a:rPr lang="zh-CN" altLang="en-US" sz="3600" dirty="0">
                <a:solidFill>
                  <a:srgbClr val="0F85F1"/>
                </a:solidFill>
              </a:rPr>
              <a:t> </a:t>
            </a:r>
            <a:r>
              <a:rPr lang="en-US" altLang="zh-CN" sz="3600" dirty="0">
                <a:solidFill>
                  <a:srgbClr val="0F85F1"/>
                </a:solidFill>
              </a:rPr>
              <a:t>location: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neighborhood</a:t>
            </a:r>
          </a:p>
          <a:p>
            <a:endParaRPr lang="en-US" altLang="zh-CN" sz="3600" dirty="0">
              <a:solidFill>
                <a:srgbClr val="0F85F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rgbClr val="0F85F1"/>
                </a:solidFill>
              </a:rPr>
              <a:t>Interesting exploration</a:t>
            </a:r>
          </a:p>
          <a:p>
            <a:r>
              <a:rPr lang="en-US" altLang="zh-CN" sz="3600" dirty="0">
                <a:solidFill>
                  <a:srgbClr val="0F85F1"/>
                </a:solidFill>
              </a:rPr>
              <a:t> on human lifestyle</a:t>
            </a:r>
          </a:p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Nightlife</a:t>
            </a: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rgbClr val="0F85F1"/>
                </a:solidFill>
              </a:rPr>
              <a:t>Comparison with taxi and bicycle</a:t>
            </a: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1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529325" y="4827963"/>
            <a:ext cx="10469219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CHINA DIDI DATA</a:t>
            </a:r>
          </a:p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96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 METHOD </a:t>
            </a: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572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25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2E58F293-0CFC-4BAF-B586-DBCA8021F9C3}"/>
              </a:ext>
            </a:extLst>
          </p:cNvPr>
          <p:cNvSpPr/>
          <p:nvPr/>
        </p:nvSpPr>
        <p:spPr>
          <a:xfrm>
            <a:off x="692096" y="374843"/>
            <a:ext cx="118696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7200" b="1" dirty="0">
                <a:solidFill>
                  <a:srgbClr val="0F85F1"/>
                </a:solidFill>
                <a:latin typeface="+mj-ea"/>
              </a:rPr>
              <a:t>WHAT IS OUR DATASET?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ED0804FA-CB5D-47EB-AEB9-CF6B875E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11025"/>
              </p:ext>
            </p:extLst>
          </p:nvPr>
        </p:nvGraphicFramePr>
        <p:xfrm>
          <a:off x="2251047" y="2129169"/>
          <a:ext cx="18357905" cy="2611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0182">
                  <a:extLst>
                    <a:ext uri="{9D8B030D-6E8A-4147-A177-3AD203B41FA5}">
                      <a16:colId xmlns:a16="http://schemas.microsoft.com/office/drawing/2014/main" xmlns="" val="3681860960"/>
                    </a:ext>
                  </a:extLst>
                </a:gridCol>
                <a:gridCol w="5127171">
                  <a:extLst>
                    <a:ext uri="{9D8B030D-6E8A-4147-A177-3AD203B41FA5}">
                      <a16:colId xmlns:a16="http://schemas.microsoft.com/office/drawing/2014/main" xmlns="" val="3011774376"/>
                    </a:ext>
                  </a:extLst>
                </a:gridCol>
                <a:gridCol w="3207390">
                  <a:extLst>
                    <a:ext uri="{9D8B030D-6E8A-4147-A177-3AD203B41FA5}">
                      <a16:colId xmlns:a16="http://schemas.microsoft.com/office/drawing/2014/main" xmlns="" val="1687989285"/>
                    </a:ext>
                  </a:extLst>
                </a:gridCol>
                <a:gridCol w="3671581">
                  <a:extLst>
                    <a:ext uri="{9D8B030D-6E8A-4147-A177-3AD203B41FA5}">
                      <a16:colId xmlns:a16="http://schemas.microsoft.com/office/drawing/2014/main" xmlns="" val="804878830"/>
                    </a:ext>
                  </a:extLst>
                </a:gridCol>
                <a:gridCol w="3671581">
                  <a:extLst>
                    <a:ext uri="{9D8B030D-6E8A-4147-A177-3AD203B41FA5}">
                      <a16:colId xmlns:a16="http://schemas.microsoft.com/office/drawing/2014/main" xmlns="" val="3413938311"/>
                    </a:ext>
                  </a:extLst>
                </a:gridCol>
              </a:tblGrid>
              <a:tr h="80997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Time period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 provider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183822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Order data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 description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800M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2016.11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DIDI CHINA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29364372"/>
                  </a:ext>
                </a:extLst>
              </a:tr>
              <a:tr h="110511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GPS data</a:t>
                      </a:r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Gps</a:t>
                      </a:r>
                      <a:r>
                        <a:rPr lang="en-US" altLang="zh-CN" dirty="0"/>
                        <a:t> data get from sensor every 3 Minutes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2016.11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DID CHINA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4882725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097033E-A0C6-4A24-8891-DFDF8200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7" r="43780" b="77143"/>
          <a:stretch/>
        </p:blipFill>
        <p:spPr>
          <a:xfrm>
            <a:off x="1048175" y="6863890"/>
            <a:ext cx="20763647" cy="15178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B2036BD1-6023-46DA-AC3B-F5038AA5D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" t="16262" r="44652" b="77928"/>
          <a:stretch/>
        </p:blipFill>
        <p:spPr>
          <a:xfrm>
            <a:off x="1211460" y="9960265"/>
            <a:ext cx="20437075" cy="122513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373E95E-F2C8-4781-9B70-83594745F6E1}"/>
              </a:ext>
            </a:extLst>
          </p:cNvPr>
          <p:cNvSpPr/>
          <p:nvPr/>
        </p:nvSpPr>
        <p:spPr>
          <a:xfrm>
            <a:off x="1962575" y="5302844"/>
            <a:ext cx="6029279" cy="119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5400" b="1" dirty="0">
                <a:solidFill>
                  <a:srgbClr val="0F85F1"/>
                </a:solidFill>
                <a:latin typeface="+mj-ea"/>
              </a:rPr>
              <a:t>ORDER DATASET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AB588E0-502A-4A3F-A9F6-B63BBA441DD9}"/>
              </a:ext>
            </a:extLst>
          </p:cNvPr>
          <p:cNvSpPr/>
          <p:nvPr/>
        </p:nvSpPr>
        <p:spPr>
          <a:xfrm>
            <a:off x="1962575" y="8501574"/>
            <a:ext cx="4952061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5400" b="1" dirty="0">
                <a:solidFill>
                  <a:srgbClr val="0F85F1"/>
                </a:solidFill>
                <a:latin typeface="+mj-ea"/>
              </a:rPr>
              <a:t>GPS DATASET</a:t>
            </a:r>
          </a:p>
        </p:txBody>
      </p:sp>
      <p:pic>
        <p:nvPicPr>
          <p:cNvPr id="14" name="图形 13" descr="文档">
            <a:extLst>
              <a:ext uri="{FF2B5EF4-FFF2-40B4-BE49-F238E27FC236}">
                <a16:creationId xmlns:a16="http://schemas.microsoft.com/office/drawing/2014/main" xmlns="" id="{327BDC82-7844-4066-BE8D-AAD807B74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48175" y="5526965"/>
            <a:ext cx="914400" cy="914400"/>
          </a:xfrm>
          <a:prstGeom prst="rect">
            <a:avLst/>
          </a:prstGeom>
        </p:spPr>
      </p:pic>
      <p:pic>
        <p:nvPicPr>
          <p:cNvPr id="15" name="图形 14" descr="文档">
            <a:extLst>
              <a:ext uri="{FF2B5EF4-FFF2-40B4-BE49-F238E27FC236}">
                <a16:creationId xmlns:a16="http://schemas.microsoft.com/office/drawing/2014/main" xmlns="" id="{38BE1222-5F7B-45D1-83D6-7AE8C7998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83977" y="87507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9"/>
  <p:tag name="MH_SECTIONID" val="260,261,262,263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F85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3089</TotalTime>
  <Words>1462</Words>
  <Application>Microsoft Macintosh PowerPoint</Application>
  <PresentationFormat>自定义</PresentationFormat>
  <Paragraphs>211</Paragraphs>
  <Slides>24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蔡先森</dc:creator>
  <cp:lastModifiedBy>Zhang Jingyan</cp:lastModifiedBy>
  <cp:revision>136</cp:revision>
  <dcterms:created xsi:type="dcterms:W3CDTF">2016-04-01T16:17:03Z</dcterms:created>
  <dcterms:modified xsi:type="dcterms:W3CDTF">2018-01-26T08:44:30Z</dcterms:modified>
</cp:coreProperties>
</file>